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1082" r:id="rId3"/>
    <p:sldId id="1095" r:id="rId4"/>
    <p:sldId id="1094" r:id="rId5"/>
    <p:sldId id="1084" r:id="rId6"/>
    <p:sldId id="1085" r:id="rId7"/>
    <p:sldId id="1086" r:id="rId8"/>
    <p:sldId id="1088" r:id="rId9"/>
    <p:sldId id="1089" r:id="rId10"/>
    <p:sldId id="1093" r:id="rId11"/>
    <p:sldId id="1090" r:id="rId12"/>
    <p:sldId id="1091" r:id="rId13"/>
    <p:sldId id="1092" r:id="rId14"/>
    <p:sldId id="1096" r:id="rId15"/>
    <p:sldId id="1097"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8855E2-CC53-0848-E46F-924B89AB996A}" name="송태웅" initials="송" userId="S::21700384@handong.edu::299db977-31b8-4373-94f4-ec0ae4568f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5B9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71" autoAdjust="0"/>
  </p:normalViewPr>
  <p:slideViewPr>
    <p:cSldViewPr snapToGrid="0">
      <p:cViewPr varScale="1">
        <p:scale>
          <a:sx n="64" d="100"/>
          <a:sy n="64" d="100"/>
        </p:scale>
        <p:origin x="14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현대하모니 L" panose="02020603020101020101" pitchFamily="18" charset="-127"/>
                <a:ea typeface="현대하모니 L" panose="02020603020101020101" pitchFamily="18" charset="-127"/>
              </a:defRPr>
            </a:lvl1pPr>
          </a:lstStyle>
          <a:p>
            <a:fld id="{0AC0930F-ABFB-4F49-9F82-3264384E9F4C}" type="datetimeFigureOut">
              <a:rPr lang="ko-KR" altLang="en-US" smtClean="0"/>
              <a:pPr/>
              <a:t>2024-06-20</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현대하모니 L" panose="02020603020101020101" pitchFamily="18" charset="-127"/>
                <a:ea typeface="현대하모니 L" panose="02020603020101020101" pitchFamily="18" charset="-127"/>
              </a:defRPr>
            </a:lvl1pPr>
          </a:lstStyle>
          <a:p>
            <a:fld id="{90D66C03-65B8-4F2D-830C-FA85B2018F1D}" type="slidenum">
              <a:rPr lang="ko-KR" altLang="en-US" smtClean="0"/>
              <a:pPr/>
              <a:t>‹#›</a:t>
            </a:fld>
            <a:endParaRPr lang="ko-KR" altLang="en-US" dirty="0"/>
          </a:p>
        </p:txBody>
      </p:sp>
    </p:spTree>
    <p:extLst>
      <p:ext uri="{BB962C8B-B14F-4D97-AF65-F5344CB8AC3E}">
        <p14:creationId xmlns:p14="http://schemas.microsoft.com/office/powerpoint/2010/main" val="2884123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1pPr>
    <a:lvl2pPr marL="4572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2pPr>
    <a:lvl3pPr marL="9144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3pPr>
    <a:lvl4pPr marL="13716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4pPr>
    <a:lvl5pPr marL="18288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2075" y="746125"/>
            <a:ext cx="6623050" cy="3725863"/>
          </a:xfrm>
        </p:spPr>
      </p:sp>
      <p:sp>
        <p:nvSpPr>
          <p:cNvPr id="3" name="슬라이드 노트 개체 틀 2"/>
          <p:cNvSpPr>
            <a:spLocks noGrp="1"/>
          </p:cNvSpPr>
          <p:nvPr>
            <p:ph type="body" idx="1"/>
          </p:nvPr>
        </p:nvSpPr>
        <p:spPr/>
        <p:txBody>
          <a:bodyPr/>
          <a:lstStyle/>
          <a:p>
            <a:pPr marL="0" indent="0" algn="l">
              <a:lnSpc>
                <a:spcPct val="150000"/>
              </a:lnSpc>
              <a:buFontTx/>
              <a:buNone/>
            </a:pPr>
            <a:r>
              <a:rPr kumimoji="1" lang="en-US" altLang="ko-KR" sz="1200" b="0" dirty="0">
                <a:solidFill>
                  <a:srgbClr val="000000"/>
                </a:solidFill>
                <a:latin typeface="현대하모니 B" panose="02020603020101020101" pitchFamily="18" charset="-127"/>
                <a:ea typeface="현대하모니 B" panose="02020603020101020101" pitchFamily="18" charset="-127"/>
              </a:rPr>
              <a:t>Hello, I am </a:t>
            </a:r>
            <a:r>
              <a:rPr kumimoji="1" lang="en-US" altLang="ko-KR" sz="1200" b="0" dirty="0" err="1">
                <a:solidFill>
                  <a:srgbClr val="000000"/>
                </a:solidFill>
                <a:latin typeface="현대하모니 B" panose="02020603020101020101" pitchFamily="18" charset="-127"/>
                <a:ea typeface="현대하모니 B" panose="02020603020101020101" pitchFamily="18" charset="-127"/>
              </a:rPr>
              <a:t>Minwoong</a:t>
            </a:r>
            <a:r>
              <a:rPr kumimoji="1" lang="en-US" altLang="ko-KR" sz="1200" b="0" dirty="0">
                <a:solidFill>
                  <a:srgbClr val="000000"/>
                </a:solidFill>
                <a:latin typeface="현대하모니 B" panose="02020603020101020101" pitchFamily="18" charset="-127"/>
                <a:ea typeface="현대하모니 B" panose="02020603020101020101" pitchFamily="18" charset="-127"/>
              </a:rPr>
              <a:t> Han from the School of Mechanical and Control Engineering. I am here to present my graduation research on the topic 'Comparative Study of Unsupervised Deep Learning Anomaly Detection Techniques for Steel Surface Inspection.' All research processes were guided and supervised by Professor Young </a:t>
            </a:r>
            <a:r>
              <a:rPr kumimoji="1" lang="en-US" altLang="ko-KR" sz="1200" b="0" dirty="0" err="1">
                <a:solidFill>
                  <a:srgbClr val="000000"/>
                </a:solidFill>
                <a:latin typeface="현대하모니 B" panose="02020603020101020101" pitchFamily="18" charset="-127"/>
                <a:ea typeface="현대하모니 B" panose="02020603020101020101" pitchFamily="18" charset="-127"/>
              </a:rPr>
              <a:t>keun</a:t>
            </a:r>
            <a:r>
              <a:rPr kumimoji="1" lang="en-US" altLang="ko-KR" sz="1200" b="0" dirty="0">
                <a:solidFill>
                  <a:srgbClr val="000000"/>
                </a:solidFill>
                <a:latin typeface="현대하모니 B" panose="02020603020101020101" pitchFamily="18" charset="-127"/>
                <a:ea typeface="현대하모니 B" panose="02020603020101020101" pitchFamily="18" charset="-127"/>
              </a:rPr>
              <a:t> Kim.</a:t>
            </a:r>
          </a:p>
          <a:p>
            <a:pPr marL="0" indent="0" algn="l">
              <a:lnSpc>
                <a:spcPct val="150000"/>
              </a:lnSpc>
              <a:buFontTx/>
              <a:buNone/>
            </a:pPr>
            <a:endParaRPr kumimoji="1" lang="en-US" altLang="ko-KR" sz="1200" b="0" dirty="0">
              <a:solidFill>
                <a:srgbClr val="000000"/>
              </a:solidFill>
              <a:latin typeface="현대하모니 B" panose="02020603020101020101" pitchFamily="18" charset="-127"/>
              <a:ea typeface="현대하모니 B" panose="02020603020101020101" pitchFamily="18" charset="-127"/>
            </a:endParaRPr>
          </a:p>
        </p:txBody>
      </p:sp>
      <p:sp>
        <p:nvSpPr>
          <p:cNvPr id="4" name="슬라이드 번호 개체 틀 3"/>
          <p:cNvSpPr>
            <a:spLocks noGrp="1"/>
          </p:cNvSpPr>
          <p:nvPr>
            <p:ph type="sldNum" sz="quarter" idx="10"/>
          </p:nvPr>
        </p:nvSpPr>
        <p:spPr/>
        <p:txBody>
          <a:bodyPr/>
          <a:lstStyle/>
          <a:p>
            <a:fld id="{9AC884D1-072C-4EDD-BA0E-7969FF708DF3}" type="slidenum">
              <a:rPr lang="ko-KR" altLang="en-US" smtClean="0">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399228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model's prediction performance on the </a:t>
            </a:r>
            <a:r>
              <a:rPr lang="en-US" altLang="ko-KR" dirty="0" err="1"/>
              <a:t>MVTec</a:t>
            </a:r>
            <a:r>
              <a:rPr lang="en-US" altLang="ko-KR" dirty="0"/>
              <a:t> dataset is as follows. The training conditions are shown in the table at the top right, and the classification and pixel AUROC performance for the bottle class of the </a:t>
            </a:r>
            <a:r>
              <a:rPr lang="en-US" altLang="ko-KR" dirty="0" err="1"/>
              <a:t>MVTec</a:t>
            </a:r>
            <a:r>
              <a:rPr lang="en-US" altLang="ko-KR" dirty="0"/>
              <a:t> dataset are shown at the bottom right."</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10</a:t>
            </a:fld>
            <a:endParaRPr lang="ko-KR" altLang="en-US" dirty="0"/>
          </a:p>
        </p:txBody>
      </p:sp>
    </p:spTree>
    <p:extLst>
      <p:ext uri="{BB962C8B-B14F-4D97-AF65-F5344CB8AC3E}">
        <p14:creationId xmlns:p14="http://schemas.microsoft.com/office/powerpoint/2010/main" val="107159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"Through the previous process, the model validation was completed, and I would like to discuss the results of applying the model to the actual </a:t>
            </a:r>
            <a:r>
              <a:rPr lang="en-US" altLang="ko-KR" dirty="0" err="1"/>
              <a:t>Severstal</a:t>
            </a:r>
            <a:r>
              <a:rPr lang="en-US" altLang="ko-KR" dirty="0"/>
              <a:t> dataset. First, the performance of the convolutional autoencoder is shown. The classification performance and segmentation performance, represented by pixel AUROC, are shown at the bottom left. Secondly, the results of the </a:t>
            </a:r>
            <a:r>
              <a:rPr lang="en-US" altLang="ko-KR" dirty="0" err="1"/>
              <a:t>PatchCore</a:t>
            </a:r>
            <a:r>
              <a:rPr lang="en-US" altLang="ko-KR" dirty="0"/>
              <a:t> model are shown on the right. The left image is the input image, and the second image is the model's prediction result. The respective classification and pixel AUROC performance are shown at the bottom right."</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11</a:t>
            </a:fld>
            <a:endParaRPr lang="ko-KR" altLang="en-US" dirty="0"/>
          </a:p>
        </p:txBody>
      </p:sp>
    </p:spTree>
    <p:extLst>
      <p:ext uri="{BB962C8B-B14F-4D97-AF65-F5344CB8AC3E}">
        <p14:creationId xmlns:p14="http://schemas.microsoft.com/office/powerpoint/2010/main" val="426770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the performance evaluation of the final model, the DRAEM model, is as follows. The classification and pixel AUROC performance are as follows. As a result, there was an issue where the model could not perform segmentation on anomalies. The plot of the losses revealed that the SSIM loss did not decrease significantly. I will discuss the troubleshooting details regarding this issue later."</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12</a:t>
            </a:fld>
            <a:endParaRPr lang="ko-KR" altLang="en-US" dirty="0"/>
          </a:p>
        </p:txBody>
      </p:sp>
    </p:spTree>
    <p:extLst>
      <p:ext uri="{BB962C8B-B14F-4D97-AF65-F5344CB8AC3E}">
        <p14:creationId xmlns:p14="http://schemas.microsoft.com/office/powerpoint/2010/main" val="204401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"Finally, I will discuss the troubleshooting and conclusion. When applied to the </a:t>
            </a:r>
            <a:r>
              <a:rPr lang="en-US" altLang="ko-KR" dirty="0" err="1"/>
              <a:t>MVTec</a:t>
            </a:r>
            <a:r>
              <a:rPr lang="en-US" altLang="ko-KR" dirty="0"/>
              <a:t> data, the total loss converged to nearly 0.1 after 500 epochs. However, in the case of the </a:t>
            </a:r>
            <a:r>
              <a:rPr lang="en-US" altLang="ko-KR" dirty="0" err="1"/>
              <a:t>Severstal</a:t>
            </a:r>
            <a:r>
              <a:rPr lang="en-US" altLang="ko-KR" dirty="0"/>
              <a:t> data, the loss values fluctuated significantly even after 500 epochs, with the values around 0.4 to 0.5. This indicates that hyperparameter tuning specific to the </a:t>
            </a:r>
            <a:r>
              <a:rPr lang="en-US" altLang="ko-KR" dirty="0" err="1"/>
              <a:t>Severstal</a:t>
            </a:r>
            <a:r>
              <a:rPr lang="en-US" altLang="ko-KR" dirty="0"/>
              <a:t> data is necessary."</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13</a:t>
            </a:fld>
            <a:endParaRPr lang="ko-KR" altLang="en-US" dirty="0"/>
          </a:p>
        </p:txBody>
      </p:sp>
    </p:spTree>
    <p:extLst>
      <p:ext uri="{BB962C8B-B14F-4D97-AF65-F5344CB8AC3E}">
        <p14:creationId xmlns:p14="http://schemas.microsoft.com/office/powerpoint/2010/main" val="863093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"Finally, the conclusion is as follows. Except for the loss convergence issue of the DRAEM model, the other models showed satisfactory performance. To further increase performance, it would be beneficial to use more training data to learn the distribution of normal data. The second discussion point is that the </a:t>
            </a:r>
            <a:r>
              <a:rPr lang="en-US" altLang="ko-KR" dirty="0" err="1"/>
              <a:t>PatchCore</a:t>
            </a:r>
            <a:r>
              <a:rPr lang="en-US" altLang="ko-KR" dirty="0"/>
              <a:t> model, due to its use of patches based on a sliding window, has the drawback of requiring long computation times. Therefore, to address this drawback, applying the Fast Flow model, which performs learning based on normalizing flow, could play a significant role in securing faster cycle times."</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14</a:t>
            </a:fld>
            <a:endParaRPr lang="ko-KR" altLang="en-US" dirty="0"/>
          </a:p>
        </p:txBody>
      </p:sp>
    </p:spTree>
    <p:extLst>
      <p:ext uri="{BB962C8B-B14F-4D97-AF65-F5344CB8AC3E}">
        <p14:creationId xmlns:p14="http://schemas.microsoft.com/office/powerpoint/2010/main" val="42364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15</a:t>
            </a:fld>
            <a:endParaRPr lang="ko-KR" altLang="en-US" dirty="0"/>
          </a:p>
        </p:txBody>
      </p:sp>
    </p:spTree>
    <p:extLst>
      <p:ext uri="{BB962C8B-B14F-4D97-AF65-F5344CB8AC3E}">
        <p14:creationId xmlns:p14="http://schemas.microsoft.com/office/powerpoint/2010/main" val="168839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of all, let me provide some background. In the actual steel industry, there is a focus on developing embedded systems to detect surface defects in steel. The field of research dedicated to defect detection is commonly known as 'anomaly detection,' and this technology is advancing rapidly. In the field of anomaly detection for steel, there are two major limitations. The first is that defects are actually very rare. The second is that even when defects occur, companies generally do not disclose them. Because of this, there is a significant class imbalance between normal and defect data. Therefore, it is necessary to develop models that can be trained using only normal data and later detect and visualize anomalies in defect data during the inference stage. Research on this topic is actively being conducted.</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2</a:t>
            </a:fld>
            <a:endParaRPr lang="ko-KR" altLang="en-US" dirty="0"/>
          </a:p>
        </p:txBody>
      </p:sp>
    </p:spTree>
    <p:extLst>
      <p:ext uri="{BB962C8B-B14F-4D97-AF65-F5344CB8AC3E}">
        <p14:creationId xmlns:p14="http://schemas.microsoft.com/office/powerpoint/2010/main" val="405290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 would like to introduce the methodologies in the field of anomaly detection. The field of anomaly detection is broadly divided into two methodologies. The first is supervised learning, which trains using both normal and abnormal data, and the second is unsupervised learning, which trains using only normal data. To overcome the aforementioned limitations, I decided to apply unsupervised learning techniques. Such unsupervised learning techniques are divided into feature embedding methods and reconstruction-based methods. Among them, the feature embedding method is classified into four methodologies, as shown in the table below.</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3</a:t>
            </a:fld>
            <a:endParaRPr lang="ko-KR" altLang="en-US" dirty="0"/>
          </a:p>
        </p:txBody>
      </p:sp>
    </p:spTree>
    <p:extLst>
      <p:ext uri="{BB962C8B-B14F-4D97-AF65-F5344CB8AC3E}">
        <p14:creationId xmlns:p14="http://schemas.microsoft.com/office/powerpoint/2010/main" val="375337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 would like to discuss the research objectives. Firstly, among the aforementioned methodologies, I aim to utilize the classical reconstruction-based method, specifically the convolutional autoencoder. Additionally, I aim to compare the performance of the latest techniques, such as the </a:t>
            </a:r>
            <a:r>
              <a:rPr lang="en-US" altLang="ko-KR" dirty="0" err="1"/>
              <a:t>PatchCore</a:t>
            </a:r>
            <a:r>
              <a:rPr lang="en-US" altLang="ko-KR" dirty="0"/>
              <a:t> model and the DRAEM model, by applying them to actual datasets. Initially, the goal is to validate the models by applying anomaly detection to the </a:t>
            </a:r>
            <a:r>
              <a:rPr lang="en-US" altLang="ko-KR" dirty="0" err="1"/>
              <a:t>MVTec</a:t>
            </a:r>
            <a:r>
              <a:rPr lang="en-US" altLang="ko-KR" dirty="0"/>
              <a:t> dataset, which is used as a standard data specification, and then to evaluate their performance by applying them to the </a:t>
            </a:r>
            <a:r>
              <a:rPr lang="en-US" altLang="ko-KR" dirty="0" err="1"/>
              <a:t>Severstal</a:t>
            </a:r>
            <a:r>
              <a:rPr lang="en-US" altLang="ko-KR" dirty="0"/>
              <a:t> open dataset of real steel surfaces.</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4</a:t>
            </a:fld>
            <a:endParaRPr lang="ko-KR" altLang="en-US" dirty="0"/>
          </a:p>
        </p:txBody>
      </p:sp>
    </p:spTree>
    <p:extLst>
      <p:ext uri="{BB962C8B-B14F-4D97-AF65-F5344CB8AC3E}">
        <p14:creationId xmlns:p14="http://schemas.microsoft.com/office/powerpoint/2010/main" val="332204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let me explain the datasets used in this study. The first dataset is the </a:t>
            </a:r>
            <a:r>
              <a:rPr lang="en-US" altLang="ko-KR" dirty="0" err="1"/>
              <a:t>MVTec</a:t>
            </a:r>
            <a:r>
              <a:rPr lang="en-US" altLang="ko-KR" dirty="0"/>
              <a:t> dataset, which is widely used in the field of anomaly detection. The </a:t>
            </a:r>
            <a:r>
              <a:rPr lang="en-US" altLang="ko-KR" dirty="0" err="1"/>
              <a:t>MVTec</a:t>
            </a:r>
            <a:r>
              <a:rPr lang="en-US" altLang="ko-KR" dirty="0"/>
              <a:t> dataset contains various classes such as bottle, capsule, cable, and carpet. Typically, the training data consists of about 209 images, each with a resolution of 900x900 pixels. Additionally, each class has different types of test sets, generally containing 20 test images per class.</a:t>
            </a:r>
          </a:p>
          <a:p>
            <a:r>
              <a:rPr lang="en-US" altLang="ko-KR" dirty="0"/>
              <a:t>Once the model validation is completed using the </a:t>
            </a:r>
            <a:r>
              <a:rPr lang="en-US" altLang="ko-KR" dirty="0" err="1"/>
              <a:t>MVTec</a:t>
            </a:r>
            <a:r>
              <a:rPr lang="en-US" altLang="ko-KR" dirty="0"/>
              <a:t> dataset, it is necessary to apply the model to steel data. For this purpose, I used the steel dataset provided by </a:t>
            </a:r>
            <a:r>
              <a:rPr lang="en-US" altLang="ko-KR" dirty="0" err="1"/>
              <a:t>Severstal</a:t>
            </a:r>
            <a:r>
              <a:rPr lang="en-US" altLang="ko-KR" dirty="0"/>
              <a:t>. This dataset includes not only normal data but also four types of defects. Among these, two defects have very similar shapes, so they were combined into one class. The original size of each image is 1600x256 pixels. To reduce the amount of computation, we split each image into four 400x256 resolution images for both the training set and the test set. This method ensures that the spatial information of the defects is not lost. Finally, since ground truth images are not provided in this dataset, the encoded pixel information in the CSV files must be decoded to obtain the ground truth images for the defects.</a:t>
            </a: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5</a:t>
            </a:fld>
            <a:endParaRPr lang="ko-KR" altLang="en-US" dirty="0"/>
          </a:p>
        </p:txBody>
      </p:sp>
    </p:spTree>
    <p:extLst>
      <p:ext uri="{BB962C8B-B14F-4D97-AF65-F5344CB8AC3E}">
        <p14:creationId xmlns:p14="http://schemas.microsoft.com/office/powerpoint/2010/main" val="621846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let me present the results of applying the actual model to the </a:t>
            </a:r>
            <a:r>
              <a:rPr lang="en-US" altLang="ko-KR" dirty="0" err="1"/>
              <a:t>MVTec</a:t>
            </a:r>
            <a:r>
              <a:rPr lang="en-US" altLang="ko-KR" dirty="0"/>
              <a:t> dataset. First, I have the Convolutional Autoencoder. The Autoencoder consists of an Encoder, which extracts features from the image, and a Decoder, which restores the original image, forming a bottleneck structure. Through this process, the model learns to map the features of normal data to the latent space and then reconstructs the original image. Based on this process, when abnormal data is input, the model will fail to properly reconstruct the defective regions, allowing for anomaly detection.</a:t>
            </a:r>
          </a:p>
          <a:p>
            <a:r>
              <a:rPr lang="en-US" altLang="ko-KR" dirty="0"/>
              <a:t>For the </a:t>
            </a:r>
            <a:r>
              <a:rPr lang="en-US" altLang="ko-KR" dirty="0" err="1"/>
              <a:t>MVTec</a:t>
            </a:r>
            <a:r>
              <a:rPr lang="en-US" altLang="ko-KR" dirty="0"/>
              <a:t> dataset, directly using the original images would result in excessive computational cost, so I resized the images to (256, 256) before use. The structure of the encoder and decoder designed to accommodate these image sizes is shown in the table below. Following the training of the encoder, I performed anomaly detection on the Bottle class of the </a:t>
            </a:r>
            <a:r>
              <a:rPr lang="en-US" altLang="ko-KR" dirty="0" err="1"/>
              <a:t>MVTec</a:t>
            </a:r>
            <a:r>
              <a:rPr lang="en-US" altLang="ko-KR" dirty="0"/>
              <a:t> dataset. The results of applying the model to the Broken small and Contamination test sets are shown on the right. The average classification and segmentation performance of the Convolutional Autoencoder are as follows</a:t>
            </a: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6</a:t>
            </a:fld>
            <a:endParaRPr lang="ko-KR" altLang="en-US" dirty="0"/>
          </a:p>
        </p:txBody>
      </p:sp>
    </p:spTree>
    <p:extLst>
      <p:ext uri="{BB962C8B-B14F-4D97-AF65-F5344CB8AC3E}">
        <p14:creationId xmlns:p14="http://schemas.microsoft.com/office/powerpoint/2010/main" val="364215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 will explain the methodology of the </a:t>
            </a:r>
            <a:r>
              <a:rPr lang="en-US" altLang="ko-KR" dirty="0" err="1"/>
              <a:t>PatchCore</a:t>
            </a:r>
            <a:r>
              <a:rPr lang="en-US" altLang="ko-KR" dirty="0"/>
              <a:t> model and the results of applying it to the </a:t>
            </a:r>
            <a:r>
              <a:rPr lang="en-US" altLang="ko-KR" dirty="0" err="1"/>
              <a:t>MVTec</a:t>
            </a:r>
            <a:r>
              <a:rPr lang="en-US" altLang="ko-KR" dirty="0"/>
              <a:t> dataset. The </a:t>
            </a:r>
            <a:r>
              <a:rPr lang="en-US" altLang="ko-KR" dirty="0" err="1"/>
              <a:t>PatchCore</a:t>
            </a:r>
            <a:r>
              <a:rPr lang="en-US" altLang="ko-KR" dirty="0"/>
              <a:t> model first performs feature extraction using a pretrained encoder. It extracts feature maps by utilizing two layers of the pretrained model. For each feature map, a 3x3 patch is applied to create a local patch feature map. Then, the size of each local patch feature map is standardized, and channel-wise average pooling is applied, ultimately creating a local patch feature map that contains the local information of the image. Next, this information is mapped to a memory bank, resulting in a memory bank that contains the characteristic information of normal images."</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7</a:t>
            </a:fld>
            <a:endParaRPr lang="ko-KR" altLang="en-US" dirty="0"/>
          </a:p>
        </p:txBody>
      </p:sp>
    </p:spTree>
    <p:extLst>
      <p:ext uri="{BB962C8B-B14F-4D97-AF65-F5344CB8AC3E}">
        <p14:creationId xmlns:p14="http://schemas.microsoft.com/office/powerpoint/2010/main" val="10695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"Through the above process, a memory bank containing the feature information of normal data is constructed. Next, in the inference stage, when abnormal data is given as input, the patch information is specified as a query and mapped to the memory bank. Then, the anomaly score is measured based on the distance between the mapped query and the existing normal information. This makes it possible to visualize the degree of anomaly in each part of the image. The results of applying this model to the actual </a:t>
            </a:r>
            <a:r>
              <a:rPr lang="en-US" altLang="ko-KR" dirty="0" err="1"/>
              <a:t>MVTec</a:t>
            </a:r>
            <a:r>
              <a:rPr lang="en-US" altLang="ko-KR" dirty="0"/>
              <a:t> dataset are shown on the right. When applied, probability information for the anomaly part appears as in the third figure. After binarizing this information with the optimal threshold, the pixel AUROC performance is measured by comparing it with the ground truth. The performance and classification performance compared are as follows."</a:t>
            </a:r>
          </a:p>
          <a:p>
            <a:r>
              <a:rPr lang="en-US" altLang="ko-KR" dirty="0"/>
              <a:t>4o</a:t>
            </a: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8</a:t>
            </a:fld>
            <a:endParaRPr lang="ko-KR" altLang="en-US" dirty="0"/>
          </a:p>
        </p:txBody>
      </p:sp>
    </p:spTree>
    <p:extLst>
      <p:ext uri="{BB962C8B-B14F-4D97-AF65-F5344CB8AC3E}">
        <p14:creationId xmlns:p14="http://schemas.microsoft.com/office/powerpoint/2010/main" val="397069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the DRAEM model, which is a reconstruction-based methodology. DRAEM is divided into three important parts. The first part involves creating abnormal images from normal data. The second part is the reconstructive sub-network, which takes these abnormal images as input and learns to reconstruct them back to normal. In this network, L2 loss and SSIM loss are used to measure the similarity between the input and output images. The final part is the discriminative sub-network. This network receives concatenated image information, combining the input and output of the reconstructive sub-network. It learns to segment which parts contain anomalies. Here, focal loss is utilized. The final loss of the model is defined as the sum of the loss terms from the two sub-networks."</a:t>
            </a:r>
          </a:p>
          <a:p>
            <a:r>
              <a:rPr lang="en-US" altLang="ko-KR" dirty="0"/>
              <a:t>4o</a:t>
            </a: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9</a:t>
            </a:fld>
            <a:endParaRPr lang="ko-KR" altLang="en-US" dirty="0"/>
          </a:p>
        </p:txBody>
      </p:sp>
    </p:spTree>
    <p:extLst>
      <p:ext uri="{BB962C8B-B14F-4D97-AF65-F5344CB8AC3E}">
        <p14:creationId xmlns:p14="http://schemas.microsoft.com/office/powerpoint/2010/main" val="3195056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9D7533-666F-E591-6CCD-8BE5F9EABF5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6325639-B0F2-01C9-E25D-A1B5B54F2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1E8B9DC-436F-BCAD-8A0E-26B38F0B3BBE}"/>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5" name="바닥글 개체 틀 4">
            <a:extLst>
              <a:ext uri="{FF2B5EF4-FFF2-40B4-BE49-F238E27FC236}">
                <a16:creationId xmlns:a16="http://schemas.microsoft.com/office/drawing/2014/main" id="{BD6A1B67-718C-541D-6465-F32F1DF0EA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D1A203D-4AAF-B361-43DA-301990316DBD}"/>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6289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FCB1A-906F-BCE8-35C6-9446769ED85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1AC0805-3EF1-40A5-3F9A-00DCE0F4DD9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11DACB8-91EF-0773-8C33-04D582CE1632}"/>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5" name="바닥글 개체 틀 4">
            <a:extLst>
              <a:ext uri="{FF2B5EF4-FFF2-40B4-BE49-F238E27FC236}">
                <a16:creationId xmlns:a16="http://schemas.microsoft.com/office/drawing/2014/main" id="{009A1498-126C-0240-6FFA-6FE49EF88C7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3EF21-01B9-874B-C628-845C8EC0DAE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76766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1780397-0DA9-DB87-241D-989BA3478B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B75C404-ED53-CEC3-C9A8-A5E1E4A3EA9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46E6634-F022-E5DB-7B0B-5DAE81842D2E}"/>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5" name="바닥글 개체 틀 4">
            <a:extLst>
              <a:ext uri="{FF2B5EF4-FFF2-40B4-BE49-F238E27FC236}">
                <a16:creationId xmlns:a16="http://schemas.microsoft.com/office/drawing/2014/main" id="{6C415A68-E705-A193-DE6F-300899F1F3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3553E5-228F-D6DB-D734-3E6FA3DBB059}"/>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5481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제목 슬라이드">
    <p:spTree>
      <p:nvGrpSpPr>
        <p:cNvPr id="1" name=""/>
        <p:cNvGrpSpPr/>
        <p:nvPr/>
      </p:nvGrpSpPr>
      <p:grpSpPr>
        <a:xfrm>
          <a:off x="0" y="0"/>
          <a:ext cx="0" cy="0"/>
          <a:chOff x="0" y="0"/>
          <a:chExt cx="0" cy="0"/>
        </a:xfrm>
      </p:grpSpPr>
      <p:sp>
        <p:nvSpPr>
          <p:cNvPr id="2" name="Line 52"/>
          <p:cNvSpPr>
            <a:spLocks noChangeShapeType="1"/>
          </p:cNvSpPr>
          <p:nvPr userDrawn="1"/>
        </p:nvSpPr>
        <p:spPr bwMode="auto">
          <a:xfrm>
            <a:off x="1545740" y="2571750"/>
            <a:ext cx="9082932" cy="0"/>
          </a:xfrm>
          <a:prstGeom prst="line">
            <a:avLst/>
          </a:prstGeom>
          <a:noFill/>
          <a:ln w="76200" cmpd="thinThick">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sp>
        <p:nvSpPr>
          <p:cNvPr id="3" name="Line 53"/>
          <p:cNvSpPr>
            <a:spLocks noChangeShapeType="1"/>
          </p:cNvSpPr>
          <p:nvPr userDrawn="1"/>
        </p:nvSpPr>
        <p:spPr bwMode="auto">
          <a:xfrm>
            <a:off x="1545740" y="1205317"/>
            <a:ext cx="9082932" cy="0"/>
          </a:xfrm>
          <a:prstGeom prst="line">
            <a:avLst/>
          </a:prstGeom>
          <a:noFill/>
          <a:ln w="101600" cmpd="thickThin">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pic>
        <p:nvPicPr>
          <p:cNvPr id="2052" name="Picture 4">
            <a:extLst>
              <a:ext uri="{FF2B5EF4-FFF2-40B4-BE49-F238E27FC236}">
                <a16:creationId xmlns:a16="http://schemas.microsoft.com/office/drawing/2014/main" id="{2847B781-9339-495F-BEA2-83C6617D75C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1209058" y="6059360"/>
            <a:ext cx="982942" cy="79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64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0" name="Line 10"/>
          <p:cNvSpPr>
            <a:spLocks noChangeShapeType="1"/>
          </p:cNvSpPr>
          <p:nvPr userDrawn="1">
            <p:custDataLst>
              <p:tags r:id="rId1"/>
            </p:custDataLst>
          </p:nvPr>
        </p:nvSpPr>
        <p:spPr bwMode="auto">
          <a:xfrm>
            <a:off x="222859" y="764704"/>
            <a:ext cx="11799279" cy="0"/>
          </a:xfrm>
          <a:prstGeom prst="line">
            <a:avLst/>
          </a:prstGeom>
          <a:noFill/>
          <a:ln w="28575">
            <a:solidFill>
              <a:srgbClr val="015B9A"/>
            </a:solidFill>
            <a:round/>
            <a:headEnd/>
            <a:tailEnd/>
          </a:ln>
          <a:extLst>
            <a:ext uri="{909E8E84-426E-40DD-AFC4-6F175D3DCCD1}">
              <a14:hiddenFill xmlns:a14="http://schemas.microsoft.com/office/drawing/2010/main">
                <a:noFill/>
              </a14:hiddenFill>
            </a:ext>
          </a:extLst>
        </p:spPr>
        <p:txBody>
          <a:bodyPr wrap="none" anchor="ctr"/>
          <a:lstStyle/>
          <a:p>
            <a:endParaRPr lang="ko-KR" altLang="en-US" sz="1801" dirty="0">
              <a:solidFill>
                <a:prstClr val="black"/>
              </a:solidFill>
              <a:ea typeface="현대하모니 L" panose="02020603020101020101" pitchFamily="18" charset="-127"/>
            </a:endParaRPr>
          </a:p>
        </p:txBody>
      </p:sp>
      <p:sp>
        <p:nvSpPr>
          <p:cNvPr id="9" name="제목 1">
            <a:extLst>
              <a:ext uri="{FF2B5EF4-FFF2-40B4-BE49-F238E27FC236}">
                <a16:creationId xmlns:a16="http://schemas.microsoft.com/office/drawing/2014/main" id="{98521887-48D0-408B-81DB-311910E86FE0}"/>
              </a:ext>
            </a:extLst>
          </p:cNvPr>
          <p:cNvSpPr>
            <a:spLocks noGrp="1"/>
          </p:cNvSpPr>
          <p:nvPr>
            <p:ph type="title"/>
          </p:nvPr>
        </p:nvSpPr>
        <p:spPr>
          <a:xfrm>
            <a:off x="222860" y="246981"/>
            <a:ext cx="9022913" cy="490066"/>
          </a:xfrm>
          <a:prstGeom prst="rect">
            <a:avLst/>
          </a:prstGeom>
        </p:spPr>
        <p:txBody>
          <a:bodyPr anchor="ctr">
            <a:normAutofit/>
          </a:bodyPr>
          <a:lstStyle>
            <a:lvl1pPr algn="l">
              <a:defRPr sz="1800">
                <a:latin typeface="현대하모니 M" pitchFamily="18" charset="-127"/>
                <a:ea typeface="현대하모니 M" pitchFamily="18" charset="-127"/>
              </a:defRPr>
            </a:lvl1pPr>
          </a:lstStyle>
          <a:p>
            <a:r>
              <a:rPr lang="ko-KR" altLang="en-US" dirty="0"/>
              <a:t>마스터 제목 스타일 편집</a:t>
            </a:r>
          </a:p>
        </p:txBody>
      </p:sp>
      <p:pic>
        <p:nvPicPr>
          <p:cNvPr id="1026" name="Picture 2" descr="한동대학교 복지회 2021년 기업정보 | 회사소개, 근무환경, 복리후생 등 기업정보 제공 - 사람인">
            <a:extLst>
              <a:ext uri="{FF2B5EF4-FFF2-40B4-BE49-F238E27FC236}">
                <a16:creationId xmlns:a16="http://schemas.microsoft.com/office/drawing/2014/main" id="{710018F4-B655-43C8-83DA-56253008A593}"/>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918092" y="6493662"/>
            <a:ext cx="1273908" cy="36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3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3F3657-7A9B-3F50-25AA-A2F8E9ED109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3C7A80F-3CD7-ADEF-F139-4AA445D6ADE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4C66F2A-0E00-414F-D8C6-5684FBD81018}"/>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5" name="바닥글 개체 틀 4">
            <a:extLst>
              <a:ext uri="{FF2B5EF4-FFF2-40B4-BE49-F238E27FC236}">
                <a16:creationId xmlns:a16="http://schemas.microsoft.com/office/drawing/2014/main" id="{3CDB7AC3-8B59-E0BB-1140-6B32F110CA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0DCFB5-C2AF-819F-3994-B6F80E4C71FB}"/>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4665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E520FE-0E20-37B5-5446-E3B2836CDF0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9F1578-7B9C-DB2A-5F9C-D46FBDC7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ED76316-BC2C-2043-1951-E7CD1F046071}"/>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5" name="바닥글 개체 틀 4">
            <a:extLst>
              <a:ext uri="{FF2B5EF4-FFF2-40B4-BE49-F238E27FC236}">
                <a16:creationId xmlns:a16="http://schemas.microsoft.com/office/drawing/2014/main" id="{C41D606A-D0C4-24EE-2D43-0EF5DF506C1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F6814D-F897-E55C-4004-4B7401DFB56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81169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D756-6FB6-34F8-05A0-EBBB63958A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D404C-ECF5-8738-4B74-D543E25A6D4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69E84C8-A1B9-CB3C-F0BD-D33DB28E0E4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0A06019-5812-11FE-A2A4-728BC6E9F3E3}"/>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6" name="바닥글 개체 틀 5">
            <a:extLst>
              <a:ext uri="{FF2B5EF4-FFF2-40B4-BE49-F238E27FC236}">
                <a16:creationId xmlns:a16="http://schemas.microsoft.com/office/drawing/2014/main" id="{77D1ABE7-3189-92CA-361D-CBA70FEA03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AFB9C55-B665-7540-9B80-FCB6FB3A6D68}"/>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210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488800-08A9-85D6-8DFC-CD18FF869D0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3E02DB8-9534-B0E1-A735-DAD586568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F5B6D82-A032-9BBD-A165-9998002C139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6CCE5E1-5F2F-A543-857E-7DECBB600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D983670-1383-188E-269E-822E2FC533D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16F9181-6027-F86C-8822-D41B9202690F}"/>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8" name="바닥글 개체 틀 7">
            <a:extLst>
              <a:ext uri="{FF2B5EF4-FFF2-40B4-BE49-F238E27FC236}">
                <a16:creationId xmlns:a16="http://schemas.microsoft.com/office/drawing/2014/main" id="{E866CDEB-6B22-DB27-770F-60BD64CF157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7AFFAF0-9C0F-7A7A-ADDE-8CFF7F6821B1}"/>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6805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F0F9C5-1ABC-D56D-7293-9993F248D53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CBD18F1-D6F1-FA76-7655-FDE640B9BB28}"/>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4" name="바닥글 개체 틀 3">
            <a:extLst>
              <a:ext uri="{FF2B5EF4-FFF2-40B4-BE49-F238E27FC236}">
                <a16:creationId xmlns:a16="http://schemas.microsoft.com/office/drawing/2014/main" id="{0952AAD0-CF88-54F1-14DE-3864351B7B9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CD20798-F228-D610-CE03-096AA2AEA80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8829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BD2473D-1D80-09A2-2984-C9A4AA1FD9A9}"/>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3" name="바닥글 개체 틀 2">
            <a:extLst>
              <a:ext uri="{FF2B5EF4-FFF2-40B4-BE49-F238E27FC236}">
                <a16:creationId xmlns:a16="http://schemas.microsoft.com/office/drawing/2014/main" id="{71FDB0C8-F4BF-3498-E1D5-71E3F45D3B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1E1A542-A112-16B0-4C41-0070105FA47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99400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08E93D-4AE9-C854-D891-B69294A0FD0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20B4F4-17AB-F263-BC38-9E7B1EE57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BFB7177-F04A-93F8-0B6C-FC696BCD1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72EC30F-CBF4-95E0-10CA-47247636D471}"/>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6" name="바닥글 개체 틀 5">
            <a:extLst>
              <a:ext uri="{FF2B5EF4-FFF2-40B4-BE49-F238E27FC236}">
                <a16:creationId xmlns:a16="http://schemas.microsoft.com/office/drawing/2014/main" id="{66619F66-0877-4906-D689-459636E05F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0CDAC3E-9F5A-23F4-90C1-042A3839B0BE}"/>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458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643CC1-0BAA-87E3-EB81-9E0A6F88EF1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C128D51-A4A7-1262-5AB3-3E2FE4D4E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8D1BF75-50AA-65EF-498A-E55042642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3F7F1E6-6954-7AB3-4B24-0EAF39B9169D}"/>
              </a:ext>
            </a:extLst>
          </p:cNvPr>
          <p:cNvSpPr>
            <a:spLocks noGrp="1"/>
          </p:cNvSpPr>
          <p:nvPr>
            <p:ph type="dt" sz="half" idx="10"/>
          </p:nvPr>
        </p:nvSpPr>
        <p:spPr/>
        <p:txBody>
          <a:bodyPr/>
          <a:lstStyle/>
          <a:p>
            <a:fld id="{0AFDD723-832E-488C-90C7-DC8DEC9A9387}" type="datetimeFigureOut">
              <a:rPr lang="ko-KR" altLang="en-US" smtClean="0"/>
              <a:t>2024-06-20</a:t>
            </a:fld>
            <a:endParaRPr lang="ko-KR" altLang="en-US"/>
          </a:p>
        </p:txBody>
      </p:sp>
      <p:sp>
        <p:nvSpPr>
          <p:cNvPr id="6" name="바닥글 개체 틀 5">
            <a:extLst>
              <a:ext uri="{FF2B5EF4-FFF2-40B4-BE49-F238E27FC236}">
                <a16:creationId xmlns:a16="http://schemas.microsoft.com/office/drawing/2014/main" id="{2143998B-56B0-7929-DF65-98E0B9FDF54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12712FF-AC5B-91CC-12EF-8437124F889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246861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E4792F-A563-5EB9-5ADF-19A4DBEE9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7128DE4D-DEAE-D0F9-9B1E-340914C11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B160AE95-F269-341B-47CB-0A81F1A1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0AFDD723-832E-488C-90C7-DC8DEC9A9387}" type="datetimeFigureOut">
              <a:rPr lang="ko-KR" altLang="en-US" smtClean="0"/>
              <a:pPr/>
              <a:t>2024-06-20</a:t>
            </a:fld>
            <a:endParaRPr lang="ko-KR" altLang="en-US" dirty="0"/>
          </a:p>
        </p:txBody>
      </p:sp>
      <p:sp>
        <p:nvSpPr>
          <p:cNvPr id="5" name="바닥글 개체 틀 4">
            <a:extLst>
              <a:ext uri="{FF2B5EF4-FFF2-40B4-BE49-F238E27FC236}">
                <a16:creationId xmlns:a16="http://schemas.microsoft.com/office/drawing/2014/main" id="{B223880E-7B72-5152-C88B-6082164E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endParaRPr lang="ko-KR" altLang="en-US" dirty="0"/>
          </a:p>
        </p:txBody>
      </p:sp>
      <p:sp>
        <p:nvSpPr>
          <p:cNvPr id="6" name="슬라이드 번호 개체 틀 5">
            <a:extLst>
              <a:ext uri="{FF2B5EF4-FFF2-40B4-BE49-F238E27FC236}">
                <a16:creationId xmlns:a16="http://schemas.microsoft.com/office/drawing/2014/main" id="{A9032456-40AD-2481-54C0-E80CFCFC3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EA9987D3-25B1-4FF7-B247-0EE4CCD0B6D9}" type="slidenum">
              <a:rPr lang="ko-KR" altLang="en-US" smtClean="0"/>
              <a:pPr/>
              <a:t>‹#›</a:t>
            </a:fld>
            <a:endParaRPr lang="ko-KR" altLang="en-US" dirty="0"/>
          </a:p>
        </p:txBody>
      </p:sp>
    </p:spTree>
    <p:extLst>
      <p:ext uri="{BB962C8B-B14F-4D97-AF65-F5344CB8AC3E}">
        <p14:creationId xmlns:p14="http://schemas.microsoft.com/office/powerpoint/2010/main" val="1074491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Lst>
  <p:txStyles>
    <p:titleStyle>
      <a:lvl1pPr algn="l" defTabSz="914400" rtl="0" eaLnBrk="1" latinLnBrk="1" hangingPunct="1">
        <a:lnSpc>
          <a:spcPct val="90000"/>
        </a:lnSpc>
        <a:spcBef>
          <a:spcPct val="0"/>
        </a:spcBef>
        <a:buNone/>
        <a:defRPr sz="4400" kern="1200">
          <a:solidFill>
            <a:schemeClr val="tx1"/>
          </a:solidFill>
          <a:latin typeface="현대하모니 L" panose="02020603020101020101" pitchFamily="18" charset="-127"/>
          <a:ea typeface="현대하모니 L" panose="0202060302010102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현대하모니 L" panose="02020603020101020101" pitchFamily="18" charset="-127"/>
          <a:ea typeface="현대하모니 L" panose="0202060302010102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현대하모니 L" panose="02020603020101020101" pitchFamily="18" charset="-127"/>
          <a:ea typeface="현대하모니 L" panose="0202060302010102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현대하모니 L" panose="02020603020101020101" pitchFamily="18" charset="-127"/>
          <a:ea typeface="현대하모니 L" panose="0202060302010102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2.jp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1566962" y="4353131"/>
            <a:ext cx="9057373" cy="164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20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School of Mechanical and Control Engineering, </a:t>
            </a:r>
            <a:r>
              <a:rPr lang="en-US" altLang="ko-KR"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Handong</a:t>
            </a: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Global University</a:t>
            </a:r>
          </a:p>
          <a:p>
            <a:pPr algn="ctr">
              <a:lnSpc>
                <a:spcPct val="20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21800774 Min-Woong Han</a:t>
            </a:r>
          </a:p>
          <a:p>
            <a:pPr algn="ctr">
              <a:lnSpc>
                <a:spcPct val="20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2024.06.26</a:t>
            </a:r>
          </a:p>
        </p:txBody>
      </p:sp>
      <p:sp>
        <p:nvSpPr>
          <p:cNvPr id="4" name="TextBox 3">
            <a:extLst>
              <a:ext uri="{FF2B5EF4-FFF2-40B4-BE49-F238E27FC236}">
                <a16:creationId xmlns:a16="http://schemas.microsoft.com/office/drawing/2014/main" id="{D4D51518-C6DB-74FD-34BB-E17A20DD312C}"/>
              </a:ext>
            </a:extLst>
          </p:cNvPr>
          <p:cNvSpPr txBox="1"/>
          <p:nvPr/>
        </p:nvSpPr>
        <p:spPr>
          <a:xfrm>
            <a:off x="122097" y="6335119"/>
            <a:ext cx="4035517" cy="443263"/>
          </a:xfrm>
          <a:prstGeom prst="rect">
            <a:avLst/>
          </a:prstGeom>
          <a:noFill/>
        </p:spPr>
        <p:txBody>
          <a:bodyPr wrap="square">
            <a:spAutoFit/>
          </a:bodyPr>
          <a:lstStyle/>
          <a:p>
            <a:pPr algn="ctr">
              <a:lnSpc>
                <a:spcPct val="15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Supervisor: prof. Young-</a:t>
            </a:r>
            <a:r>
              <a:rPr lang="en-US" altLang="ko-KR"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Keun</a:t>
            </a: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Kim</a:t>
            </a:r>
          </a:p>
        </p:txBody>
      </p:sp>
      <p:sp>
        <p:nvSpPr>
          <p:cNvPr id="2" name="TextBox 1">
            <a:extLst>
              <a:ext uri="{FF2B5EF4-FFF2-40B4-BE49-F238E27FC236}">
                <a16:creationId xmlns:a16="http://schemas.microsoft.com/office/drawing/2014/main" id="{1616A3A2-2996-2212-A9CE-09FAC2294042}"/>
              </a:ext>
            </a:extLst>
          </p:cNvPr>
          <p:cNvSpPr txBox="1"/>
          <p:nvPr/>
        </p:nvSpPr>
        <p:spPr>
          <a:xfrm>
            <a:off x="1566962" y="1288989"/>
            <a:ext cx="9057373" cy="1114279"/>
          </a:xfrm>
          <a:prstGeom prst="rect">
            <a:avLst/>
          </a:prstGeom>
          <a:noFill/>
        </p:spPr>
        <p:txBody>
          <a:bodyPr wrap="square" rtlCol="0" anchor="t">
            <a:spAutoFit/>
          </a:bodyPr>
          <a:lstStyle/>
          <a:p>
            <a:pPr algn="ctr" defTabSz="456704" latinLnBrk="0">
              <a:lnSpc>
                <a:spcPct val="150000"/>
              </a:lnSpc>
            </a:pP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Comparative</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Study</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of</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Unsupervised</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Deep</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Learning</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Anomaly</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Detection</a:t>
            </a:r>
            <a:r>
              <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Techniques for Steel Surface Inspection</a:t>
            </a:r>
            <a:endParaRPr lang="ko-KR" altLang="en-US" sz="24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Rectangle 3">
            <a:extLst>
              <a:ext uri="{FF2B5EF4-FFF2-40B4-BE49-F238E27FC236}">
                <a16:creationId xmlns:a16="http://schemas.microsoft.com/office/drawing/2014/main" id="{7A35ADCF-6A0F-458C-6949-E7C3CA98CF47}"/>
              </a:ext>
            </a:extLst>
          </p:cNvPr>
          <p:cNvSpPr>
            <a:spLocks noChangeArrowheads="1"/>
          </p:cNvSpPr>
          <p:nvPr/>
        </p:nvSpPr>
        <p:spPr bwMode="auto">
          <a:xfrm>
            <a:off x="0" y="-49180"/>
            <a:ext cx="4289778" cy="55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20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Graduation research presentation</a:t>
            </a:r>
          </a:p>
        </p:txBody>
      </p:sp>
    </p:spTree>
    <p:extLst>
      <p:ext uri="{BB962C8B-B14F-4D97-AF65-F5344CB8AC3E}">
        <p14:creationId xmlns:p14="http://schemas.microsoft.com/office/powerpoint/2010/main" val="1385352441"/>
      </p:ext>
    </p:extLst>
  </p:cSld>
  <p:clrMapOvr>
    <a:masterClrMapping/>
  </p:clrMapOvr>
  <mc:AlternateContent xmlns:mc="http://schemas.openxmlformats.org/markup-compatibility/2006">
    <mc:Choice xmlns:p14="http://schemas.microsoft.com/office/powerpoint/2010/main" Requires="p14">
      <p:transition spd="slow" p14:dur="2000" advTm="11028"/>
    </mc:Choice>
    <mc:Fallback>
      <p:transition spd="slow" advTm="110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D7AD77F-DC62-49B8-4281-A4336AA65B13}"/>
              </a:ext>
            </a:extLst>
          </p:cNvPr>
          <p:cNvSpPr>
            <a:spLocks noChangeArrowheads="1"/>
          </p:cNvSpPr>
          <p:nvPr/>
        </p:nvSpPr>
        <p:spPr bwMode="auto">
          <a:xfrm>
            <a:off x="254053" y="830124"/>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DRAEM</a:t>
            </a:r>
          </a:p>
        </p:txBody>
      </p:sp>
      <p:sp>
        <p:nvSpPr>
          <p:cNvPr id="4" name="TextBox 3">
            <a:extLst>
              <a:ext uri="{FF2B5EF4-FFF2-40B4-BE49-F238E27FC236}">
                <a16:creationId xmlns:a16="http://schemas.microsoft.com/office/drawing/2014/main" id="{11449444-5F58-F496-06DC-A105A088A154}"/>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23" name="그룹 22">
            <a:extLst>
              <a:ext uri="{FF2B5EF4-FFF2-40B4-BE49-F238E27FC236}">
                <a16:creationId xmlns:a16="http://schemas.microsoft.com/office/drawing/2014/main" id="{DED6C933-AA23-13EC-4218-B0F13231E549}"/>
              </a:ext>
            </a:extLst>
          </p:cNvPr>
          <p:cNvGrpSpPr/>
          <p:nvPr/>
        </p:nvGrpSpPr>
        <p:grpSpPr>
          <a:xfrm>
            <a:off x="-32905" y="1167356"/>
            <a:ext cx="5768686" cy="1846291"/>
            <a:chOff x="-32905" y="1229702"/>
            <a:chExt cx="5768686" cy="1846291"/>
          </a:xfrm>
        </p:grpSpPr>
        <p:grpSp>
          <p:nvGrpSpPr>
            <p:cNvPr id="12" name="그룹 11">
              <a:extLst>
                <a:ext uri="{FF2B5EF4-FFF2-40B4-BE49-F238E27FC236}">
                  <a16:creationId xmlns:a16="http://schemas.microsoft.com/office/drawing/2014/main" id="{B91DFE96-507D-ACEC-185E-F44470E3A00F}"/>
                </a:ext>
              </a:extLst>
            </p:cNvPr>
            <p:cNvGrpSpPr/>
            <p:nvPr/>
          </p:nvGrpSpPr>
          <p:grpSpPr>
            <a:xfrm>
              <a:off x="254052" y="1229702"/>
              <a:ext cx="5481729" cy="1500924"/>
              <a:chOff x="254053" y="1277694"/>
              <a:chExt cx="5315074" cy="1557080"/>
            </a:xfrm>
          </p:grpSpPr>
          <p:pic>
            <p:nvPicPr>
              <p:cNvPr id="5" name="그림 4" descr="스크린샷, 원, 카메라 렌즈, 라우드스피커이(가) 표시된 사진&#10;&#10;자동 생성된 설명">
                <a:extLst>
                  <a:ext uri="{FF2B5EF4-FFF2-40B4-BE49-F238E27FC236}">
                    <a16:creationId xmlns:a16="http://schemas.microsoft.com/office/drawing/2014/main" id="{E4EB076F-94A9-B0CD-03ED-0C23693BD6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188" t="6580"/>
              <a:stretch/>
            </p:blipFill>
            <p:spPr bwMode="auto">
              <a:xfrm>
                <a:off x="254053" y="1706185"/>
                <a:ext cx="4879056" cy="1128589"/>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959A68EC-53CA-D93A-D3E5-7F84E7714B62}"/>
                  </a:ext>
                </a:extLst>
              </p:cNvPr>
              <p:cNvSpPr txBox="1"/>
              <p:nvPr/>
            </p:nvSpPr>
            <p:spPr>
              <a:xfrm>
                <a:off x="254053" y="1277694"/>
                <a:ext cx="5315074" cy="353751"/>
              </a:xfrm>
              <a:prstGeom prst="rect">
                <a:avLst/>
              </a:prstGeom>
              <a:noFill/>
            </p:spPr>
            <p:txBody>
              <a:bodyPr wrap="square" rtlCol="0">
                <a:spAutoFit/>
              </a:bodyPr>
              <a:lstStyle/>
              <a:p>
                <a:pPr>
                  <a:lnSpc>
                    <a:spcPct val="150000"/>
                  </a:lnSpc>
                </a:pPr>
                <a:r>
                  <a:rPr lang="en-US" altLang="ko-KR" sz="1300" b="1" dirty="0"/>
                  <a:t>[ Prediction example: Broken large class ]</a:t>
                </a:r>
              </a:p>
            </p:txBody>
          </p:sp>
        </p:grpSp>
        <p:sp>
          <p:nvSpPr>
            <p:cNvPr id="14" name="TextBox 13">
              <a:extLst>
                <a:ext uri="{FF2B5EF4-FFF2-40B4-BE49-F238E27FC236}">
                  <a16:creationId xmlns:a16="http://schemas.microsoft.com/office/drawing/2014/main" id="{622BF084-A72C-2008-A924-091E208836C7}"/>
                </a:ext>
              </a:extLst>
            </p:cNvPr>
            <p:cNvSpPr txBox="1"/>
            <p:nvPr/>
          </p:nvSpPr>
          <p:spPr>
            <a:xfrm>
              <a:off x="-32905" y="2744389"/>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5" name="TextBox 14">
              <a:extLst>
                <a:ext uri="{FF2B5EF4-FFF2-40B4-BE49-F238E27FC236}">
                  <a16:creationId xmlns:a16="http://schemas.microsoft.com/office/drawing/2014/main" id="{9A010B50-E686-37C2-A2D9-0FC0F6E0E5F2}"/>
                </a:ext>
              </a:extLst>
            </p:cNvPr>
            <p:cNvSpPr txBox="1"/>
            <p:nvPr/>
          </p:nvSpPr>
          <p:spPr>
            <a:xfrm>
              <a:off x="3507413" y="2775700"/>
              <a:ext cx="1950718"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16" name="TextBox 15">
              <a:extLst>
                <a:ext uri="{FF2B5EF4-FFF2-40B4-BE49-F238E27FC236}">
                  <a16:creationId xmlns:a16="http://schemas.microsoft.com/office/drawing/2014/main" id="{11C5F83A-4102-2F69-5E2E-6B7382104AAD}"/>
                </a:ext>
              </a:extLst>
            </p:cNvPr>
            <p:cNvSpPr txBox="1"/>
            <p:nvPr/>
          </p:nvSpPr>
          <p:spPr>
            <a:xfrm>
              <a:off x="1764248" y="2782579"/>
              <a:ext cx="1950719" cy="293414"/>
            </a:xfrm>
            <a:prstGeom prst="rect">
              <a:avLst/>
            </a:prstGeom>
            <a:noFill/>
          </p:spPr>
          <p:txBody>
            <a:bodyPr wrap="square" rtlCol="0">
              <a:spAutoFit/>
            </a:bodyPr>
            <a:lstStyle/>
            <a:p>
              <a:pPr algn="ctr">
                <a:lnSpc>
                  <a:spcPct val="150000"/>
                </a:lnSpc>
              </a:pPr>
              <a:r>
                <a:rPr lang="en-US" altLang="ko-KR" sz="1000" b="1" dirty="0"/>
                <a:t>Predicted mask</a:t>
              </a:r>
            </a:p>
          </p:txBody>
        </p:sp>
      </p:grpSp>
      <p:grpSp>
        <p:nvGrpSpPr>
          <p:cNvPr id="24" name="그룹 23">
            <a:extLst>
              <a:ext uri="{FF2B5EF4-FFF2-40B4-BE49-F238E27FC236}">
                <a16:creationId xmlns:a16="http://schemas.microsoft.com/office/drawing/2014/main" id="{BD8E16EE-8FE3-A024-D487-C8B80AFD95DA}"/>
              </a:ext>
            </a:extLst>
          </p:cNvPr>
          <p:cNvGrpSpPr/>
          <p:nvPr/>
        </p:nvGrpSpPr>
        <p:grpSpPr>
          <a:xfrm>
            <a:off x="-1732" y="2983255"/>
            <a:ext cx="5737513" cy="1950967"/>
            <a:chOff x="-1732" y="3003996"/>
            <a:chExt cx="5580587" cy="1950967"/>
          </a:xfrm>
        </p:grpSpPr>
        <p:grpSp>
          <p:nvGrpSpPr>
            <p:cNvPr id="11" name="그룹 10">
              <a:extLst>
                <a:ext uri="{FF2B5EF4-FFF2-40B4-BE49-F238E27FC236}">
                  <a16:creationId xmlns:a16="http://schemas.microsoft.com/office/drawing/2014/main" id="{10571D85-B76A-6E7E-BA05-BA0A92CB3B78}"/>
                </a:ext>
              </a:extLst>
            </p:cNvPr>
            <p:cNvGrpSpPr/>
            <p:nvPr/>
          </p:nvGrpSpPr>
          <p:grpSpPr>
            <a:xfrm>
              <a:off x="263781" y="3003996"/>
              <a:ext cx="5315074" cy="1672859"/>
              <a:chOff x="254053" y="2977732"/>
              <a:chExt cx="5315074" cy="1672859"/>
            </a:xfrm>
          </p:grpSpPr>
          <p:pic>
            <p:nvPicPr>
              <p:cNvPr id="7" name="그림 6" descr="전자제품, 라우드스피커, 원, 카메라 렌즈이(가) 표시된 사진&#10;&#10;자동 생성된 설명">
                <a:extLst>
                  <a:ext uri="{FF2B5EF4-FFF2-40B4-BE49-F238E27FC236}">
                    <a16:creationId xmlns:a16="http://schemas.microsoft.com/office/drawing/2014/main" id="{9B75DB2F-EE1D-01BE-5225-7B3936C5E1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741" t="3223"/>
              <a:stretch/>
            </p:blipFill>
            <p:spPr bwMode="auto">
              <a:xfrm>
                <a:off x="263781" y="3365290"/>
                <a:ext cx="4869328" cy="1285301"/>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67575FD-8A1B-A1C9-6688-61C800B90152}"/>
                  </a:ext>
                </a:extLst>
              </p:cNvPr>
              <p:cNvSpPr txBox="1"/>
              <p:nvPr/>
            </p:nvSpPr>
            <p:spPr>
              <a:xfrm>
                <a:off x="254053" y="2977732"/>
                <a:ext cx="5315074" cy="353751"/>
              </a:xfrm>
              <a:prstGeom prst="rect">
                <a:avLst/>
              </a:prstGeom>
              <a:noFill/>
            </p:spPr>
            <p:txBody>
              <a:bodyPr wrap="square" rtlCol="0">
                <a:spAutoFit/>
              </a:bodyPr>
              <a:lstStyle/>
              <a:p>
                <a:pPr>
                  <a:lnSpc>
                    <a:spcPct val="150000"/>
                  </a:lnSpc>
                </a:pPr>
                <a:r>
                  <a:rPr lang="en-US" altLang="ko-KR" sz="1300" b="1" dirty="0"/>
                  <a:t>[ Prediction example: Broken small class ]</a:t>
                </a:r>
              </a:p>
            </p:txBody>
          </p:sp>
        </p:grpSp>
        <p:sp>
          <p:nvSpPr>
            <p:cNvPr id="17" name="TextBox 16">
              <a:extLst>
                <a:ext uri="{FF2B5EF4-FFF2-40B4-BE49-F238E27FC236}">
                  <a16:creationId xmlns:a16="http://schemas.microsoft.com/office/drawing/2014/main" id="{2758CBE3-755B-5909-4F30-ACC9AF7C8872}"/>
                </a:ext>
              </a:extLst>
            </p:cNvPr>
            <p:cNvSpPr txBox="1"/>
            <p:nvPr/>
          </p:nvSpPr>
          <p:spPr>
            <a:xfrm>
              <a:off x="-1732" y="4633750"/>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8" name="TextBox 17">
              <a:extLst>
                <a:ext uri="{FF2B5EF4-FFF2-40B4-BE49-F238E27FC236}">
                  <a16:creationId xmlns:a16="http://schemas.microsoft.com/office/drawing/2014/main" id="{0AB7325E-A2A1-B46F-6147-C4140CD4DC5E}"/>
                </a:ext>
              </a:extLst>
            </p:cNvPr>
            <p:cNvSpPr txBox="1"/>
            <p:nvPr/>
          </p:nvSpPr>
          <p:spPr>
            <a:xfrm>
              <a:off x="3351548" y="4644279"/>
              <a:ext cx="1950718"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19" name="TextBox 18">
              <a:extLst>
                <a:ext uri="{FF2B5EF4-FFF2-40B4-BE49-F238E27FC236}">
                  <a16:creationId xmlns:a16="http://schemas.microsoft.com/office/drawing/2014/main" id="{3FF23C51-6A5E-0CA7-1F68-4817C6A6B2C7}"/>
                </a:ext>
              </a:extLst>
            </p:cNvPr>
            <p:cNvSpPr txBox="1"/>
            <p:nvPr/>
          </p:nvSpPr>
          <p:spPr>
            <a:xfrm>
              <a:off x="1722684" y="4661549"/>
              <a:ext cx="1950719" cy="293414"/>
            </a:xfrm>
            <a:prstGeom prst="rect">
              <a:avLst/>
            </a:prstGeom>
            <a:noFill/>
          </p:spPr>
          <p:txBody>
            <a:bodyPr wrap="square" rtlCol="0">
              <a:spAutoFit/>
            </a:bodyPr>
            <a:lstStyle/>
            <a:p>
              <a:pPr algn="ctr">
                <a:lnSpc>
                  <a:spcPct val="150000"/>
                </a:lnSpc>
              </a:pPr>
              <a:r>
                <a:rPr lang="en-US" altLang="ko-KR" sz="1000" b="1" dirty="0"/>
                <a:t>Predicted mask</a:t>
              </a:r>
            </a:p>
          </p:txBody>
        </p:sp>
      </p:grpSp>
      <p:grpSp>
        <p:nvGrpSpPr>
          <p:cNvPr id="25" name="그룹 24">
            <a:extLst>
              <a:ext uri="{FF2B5EF4-FFF2-40B4-BE49-F238E27FC236}">
                <a16:creationId xmlns:a16="http://schemas.microsoft.com/office/drawing/2014/main" id="{618C9FB3-6104-52E0-ADB8-44DED04B3FD0}"/>
              </a:ext>
            </a:extLst>
          </p:cNvPr>
          <p:cNvGrpSpPr/>
          <p:nvPr/>
        </p:nvGrpSpPr>
        <p:grpSpPr>
          <a:xfrm>
            <a:off x="-49079" y="4884369"/>
            <a:ext cx="5784860" cy="1973737"/>
            <a:chOff x="-49079" y="4884369"/>
            <a:chExt cx="5627934" cy="1973737"/>
          </a:xfrm>
        </p:grpSpPr>
        <p:grpSp>
          <p:nvGrpSpPr>
            <p:cNvPr id="13" name="그룹 12">
              <a:extLst>
                <a:ext uri="{FF2B5EF4-FFF2-40B4-BE49-F238E27FC236}">
                  <a16:creationId xmlns:a16="http://schemas.microsoft.com/office/drawing/2014/main" id="{3D61215D-8BA4-88B1-DA1A-92EC261A54AB}"/>
                </a:ext>
              </a:extLst>
            </p:cNvPr>
            <p:cNvGrpSpPr/>
            <p:nvPr/>
          </p:nvGrpSpPr>
          <p:grpSpPr>
            <a:xfrm>
              <a:off x="263781" y="4884369"/>
              <a:ext cx="5315074" cy="1736605"/>
              <a:chOff x="254053" y="4714337"/>
              <a:chExt cx="5315074" cy="1736605"/>
            </a:xfrm>
          </p:grpSpPr>
          <p:pic>
            <p:nvPicPr>
              <p:cNvPr id="9" name="그림 8" descr="전자제품, 블랙, 카메라 렌즈, 라우드스피커이(가) 표시된 사진&#10;&#10;자동 생성된 설명">
                <a:extLst>
                  <a:ext uri="{FF2B5EF4-FFF2-40B4-BE49-F238E27FC236}">
                    <a16:creationId xmlns:a16="http://schemas.microsoft.com/office/drawing/2014/main" id="{931C475F-1A5E-29C3-83D6-6DB6EACA5D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188" t="2073"/>
              <a:stretch/>
            </p:blipFill>
            <p:spPr bwMode="auto">
              <a:xfrm>
                <a:off x="263781" y="5076402"/>
                <a:ext cx="4869328" cy="1374540"/>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618046A9-4ACF-B5CE-6E4A-2BA34B234F4E}"/>
                  </a:ext>
                </a:extLst>
              </p:cNvPr>
              <p:cNvSpPr txBox="1"/>
              <p:nvPr/>
            </p:nvSpPr>
            <p:spPr>
              <a:xfrm>
                <a:off x="254053" y="4714337"/>
                <a:ext cx="5315074" cy="353751"/>
              </a:xfrm>
              <a:prstGeom prst="rect">
                <a:avLst/>
              </a:prstGeom>
              <a:noFill/>
            </p:spPr>
            <p:txBody>
              <a:bodyPr wrap="square" rtlCol="0">
                <a:spAutoFit/>
              </a:bodyPr>
              <a:lstStyle/>
              <a:p>
                <a:pPr>
                  <a:lnSpc>
                    <a:spcPct val="150000"/>
                  </a:lnSpc>
                </a:pPr>
                <a:r>
                  <a:rPr lang="en-US" altLang="ko-KR" sz="1300" b="1" dirty="0"/>
                  <a:t>[ Prediction example: Contamination class ]</a:t>
                </a:r>
              </a:p>
            </p:txBody>
          </p:sp>
        </p:grpSp>
        <p:sp>
          <p:nvSpPr>
            <p:cNvPr id="20" name="TextBox 19">
              <a:extLst>
                <a:ext uri="{FF2B5EF4-FFF2-40B4-BE49-F238E27FC236}">
                  <a16:creationId xmlns:a16="http://schemas.microsoft.com/office/drawing/2014/main" id="{F6C962C4-F7E4-926D-71EC-73CAE07E8997}"/>
                </a:ext>
              </a:extLst>
            </p:cNvPr>
            <p:cNvSpPr txBox="1"/>
            <p:nvPr/>
          </p:nvSpPr>
          <p:spPr>
            <a:xfrm>
              <a:off x="-49079" y="6536893"/>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21" name="TextBox 20">
              <a:extLst>
                <a:ext uri="{FF2B5EF4-FFF2-40B4-BE49-F238E27FC236}">
                  <a16:creationId xmlns:a16="http://schemas.microsoft.com/office/drawing/2014/main" id="{9D5407BD-6C1D-842C-6E5C-6933DD94457F}"/>
                </a:ext>
              </a:extLst>
            </p:cNvPr>
            <p:cNvSpPr txBox="1"/>
            <p:nvPr/>
          </p:nvSpPr>
          <p:spPr>
            <a:xfrm>
              <a:off x="3293810" y="6557813"/>
              <a:ext cx="1950718"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22" name="TextBox 21">
              <a:extLst>
                <a:ext uri="{FF2B5EF4-FFF2-40B4-BE49-F238E27FC236}">
                  <a16:creationId xmlns:a16="http://schemas.microsoft.com/office/drawing/2014/main" id="{F8F62EBC-1F1C-AF70-79C6-F4479082F6B5}"/>
                </a:ext>
              </a:extLst>
            </p:cNvPr>
            <p:cNvSpPr txBox="1"/>
            <p:nvPr/>
          </p:nvSpPr>
          <p:spPr>
            <a:xfrm>
              <a:off x="1706510" y="6564692"/>
              <a:ext cx="1950719" cy="293414"/>
            </a:xfrm>
            <a:prstGeom prst="rect">
              <a:avLst/>
            </a:prstGeom>
            <a:noFill/>
          </p:spPr>
          <p:txBody>
            <a:bodyPr wrap="square" rtlCol="0">
              <a:spAutoFit/>
            </a:bodyPr>
            <a:lstStyle/>
            <a:p>
              <a:pPr algn="ctr">
                <a:lnSpc>
                  <a:spcPct val="150000"/>
                </a:lnSpc>
              </a:pPr>
              <a:r>
                <a:rPr lang="en-US" altLang="ko-KR" sz="1000" b="1" dirty="0"/>
                <a:t>Predicted mask</a:t>
              </a:r>
            </a:p>
          </p:txBody>
        </p:sp>
      </p:grpSp>
      <p:cxnSp>
        <p:nvCxnSpPr>
          <p:cNvPr id="26" name="직선 연결선 25">
            <a:extLst>
              <a:ext uri="{FF2B5EF4-FFF2-40B4-BE49-F238E27FC236}">
                <a16:creationId xmlns:a16="http://schemas.microsoft.com/office/drawing/2014/main" id="{1DA8A6C8-11B9-0DF0-9DD5-FBD2C0633F61}"/>
              </a:ext>
            </a:extLst>
          </p:cNvPr>
          <p:cNvCxnSpPr>
            <a:cxnSpLocks/>
          </p:cNvCxnSpPr>
          <p:nvPr/>
        </p:nvCxnSpPr>
        <p:spPr>
          <a:xfrm>
            <a:off x="254052" y="3006630"/>
            <a:ext cx="5204079" cy="31311"/>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DF0BAE3-889F-8CC0-60EB-F833FB6219A0}"/>
              </a:ext>
            </a:extLst>
          </p:cNvPr>
          <p:cNvCxnSpPr>
            <a:cxnSpLocks/>
          </p:cNvCxnSpPr>
          <p:nvPr/>
        </p:nvCxnSpPr>
        <p:spPr>
          <a:xfrm>
            <a:off x="230390" y="4915151"/>
            <a:ext cx="5204079" cy="31311"/>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C734F65B-6E15-50D9-9E4A-8AF8DCBB8993}"/>
              </a:ext>
            </a:extLst>
          </p:cNvPr>
          <p:cNvGraphicFramePr>
            <a:graphicFrameLocks noGrp="1"/>
          </p:cNvGraphicFramePr>
          <p:nvPr>
            <p:extLst>
              <p:ext uri="{D42A27DB-BD31-4B8C-83A1-F6EECF244321}">
                <p14:modId xmlns:p14="http://schemas.microsoft.com/office/powerpoint/2010/main" val="3543583292"/>
              </p:ext>
            </p:extLst>
          </p:nvPr>
        </p:nvGraphicFramePr>
        <p:xfrm>
          <a:off x="5777345" y="3846549"/>
          <a:ext cx="4562120" cy="1213776"/>
        </p:xfrm>
        <a:graphic>
          <a:graphicData uri="http://schemas.openxmlformats.org/drawingml/2006/table">
            <a:tbl>
              <a:tblPr firstRow="1" bandRow="1">
                <a:tableStyleId>{5940675A-B579-460E-94D1-54222C63F5DA}</a:tableStyleId>
              </a:tblPr>
              <a:tblGrid>
                <a:gridCol w="2281060">
                  <a:extLst>
                    <a:ext uri="{9D8B030D-6E8A-4147-A177-3AD203B41FA5}">
                      <a16:colId xmlns:a16="http://schemas.microsoft.com/office/drawing/2014/main" val="1847154298"/>
                    </a:ext>
                  </a:extLst>
                </a:gridCol>
                <a:gridCol w="2281060">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98.3</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98.26</a:t>
                      </a:r>
                      <a:endParaRPr lang="ko-KR" altLang="en-US" sz="1300" dirty="0"/>
                    </a:p>
                  </a:txBody>
                  <a:tcPr anchor="ctr"/>
                </a:tc>
                <a:extLst>
                  <a:ext uri="{0D108BD9-81ED-4DB2-BD59-A6C34878D82A}">
                    <a16:rowId xmlns:a16="http://schemas.microsoft.com/office/drawing/2014/main" val="2441895479"/>
                  </a:ext>
                </a:extLst>
              </a:tr>
            </a:tbl>
          </a:graphicData>
        </a:graphic>
      </p:graphicFrame>
      <p:sp>
        <p:nvSpPr>
          <p:cNvPr id="31" name="TextBox 30">
            <a:extLst>
              <a:ext uri="{FF2B5EF4-FFF2-40B4-BE49-F238E27FC236}">
                <a16:creationId xmlns:a16="http://schemas.microsoft.com/office/drawing/2014/main" id="{76DCF88E-DDB4-A414-8D4D-C4534C33F552}"/>
              </a:ext>
            </a:extLst>
          </p:cNvPr>
          <p:cNvSpPr txBox="1"/>
          <p:nvPr/>
        </p:nvSpPr>
        <p:spPr>
          <a:xfrm>
            <a:off x="5714999" y="3391524"/>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sp>
        <p:nvSpPr>
          <p:cNvPr id="32" name="TextBox 31">
            <a:extLst>
              <a:ext uri="{FF2B5EF4-FFF2-40B4-BE49-F238E27FC236}">
                <a16:creationId xmlns:a16="http://schemas.microsoft.com/office/drawing/2014/main" id="{09BFC25D-3D24-AFE8-9A3F-1998272C010E}"/>
              </a:ext>
            </a:extLst>
          </p:cNvPr>
          <p:cNvSpPr txBox="1"/>
          <p:nvPr/>
        </p:nvSpPr>
        <p:spPr>
          <a:xfrm>
            <a:off x="5704608" y="1114395"/>
            <a:ext cx="5315074" cy="393954"/>
          </a:xfrm>
          <a:prstGeom prst="rect">
            <a:avLst/>
          </a:prstGeom>
          <a:noFill/>
        </p:spPr>
        <p:txBody>
          <a:bodyPr wrap="square" rtlCol="0">
            <a:spAutoFit/>
          </a:bodyPr>
          <a:lstStyle/>
          <a:p>
            <a:pPr>
              <a:lnSpc>
                <a:spcPct val="150000"/>
              </a:lnSpc>
            </a:pPr>
            <a:r>
              <a:rPr lang="en-US" altLang="ko-KR" sz="1500" b="1" dirty="0"/>
              <a:t>[ Train condition ]</a:t>
            </a:r>
          </a:p>
        </p:txBody>
      </p:sp>
      <p:graphicFrame>
        <p:nvGraphicFramePr>
          <p:cNvPr id="33" name="표 32">
            <a:extLst>
              <a:ext uri="{FF2B5EF4-FFF2-40B4-BE49-F238E27FC236}">
                <a16:creationId xmlns:a16="http://schemas.microsoft.com/office/drawing/2014/main" id="{CC9C0880-193D-C506-96D1-DAFAA54D1F84}"/>
              </a:ext>
            </a:extLst>
          </p:cNvPr>
          <p:cNvGraphicFramePr>
            <a:graphicFrameLocks noGrp="1"/>
          </p:cNvGraphicFramePr>
          <p:nvPr>
            <p:extLst>
              <p:ext uri="{D42A27DB-BD31-4B8C-83A1-F6EECF244321}">
                <p14:modId xmlns:p14="http://schemas.microsoft.com/office/powerpoint/2010/main" val="1852204788"/>
              </p:ext>
            </p:extLst>
          </p:nvPr>
        </p:nvGraphicFramePr>
        <p:xfrm>
          <a:off x="5777345" y="1580393"/>
          <a:ext cx="4562118" cy="1618368"/>
        </p:xfrm>
        <a:graphic>
          <a:graphicData uri="http://schemas.openxmlformats.org/drawingml/2006/table">
            <a:tbl>
              <a:tblPr firstRow="1" bandRow="1">
                <a:tableStyleId>{5940675A-B579-460E-94D1-54222C63F5DA}</a:tableStyleId>
              </a:tblPr>
              <a:tblGrid>
                <a:gridCol w="2281059">
                  <a:extLst>
                    <a:ext uri="{9D8B030D-6E8A-4147-A177-3AD203B41FA5}">
                      <a16:colId xmlns:a16="http://schemas.microsoft.com/office/drawing/2014/main" val="1847154298"/>
                    </a:ext>
                  </a:extLst>
                </a:gridCol>
                <a:gridCol w="2281059">
                  <a:extLst>
                    <a:ext uri="{9D8B030D-6E8A-4147-A177-3AD203B41FA5}">
                      <a16:colId xmlns:a16="http://schemas.microsoft.com/office/drawing/2014/main" val="900065438"/>
                    </a:ext>
                  </a:extLst>
                </a:gridCol>
              </a:tblGrid>
              <a:tr h="404592">
                <a:tc>
                  <a:txBody>
                    <a:bodyPr/>
                    <a:lstStyle/>
                    <a:p>
                      <a:pPr algn="ctr" latinLnBrk="1"/>
                      <a:r>
                        <a:rPr lang="en-US" altLang="ko-KR" sz="1300" b="1" dirty="0"/>
                        <a:t>Epoch</a:t>
                      </a:r>
                      <a:endParaRPr lang="ko-KR" altLang="en-US" sz="1300" b="1" dirty="0"/>
                    </a:p>
                  </a:txBody>
                  <a:tcPr anchor="ctr">
                    <a:solidFill>
                      <a:schemeClr val="bg2"/>
                    </a:solidFill>
                  </a:tcPr>
                </a:tc>
                <a:tc>
                  <a:txBody>
                    <a:bodyPr/>
                    <a:lstStyle/>
                    <a:p>
                      <a:pPr algn="ctr" latinLnBrk="1"/>
                      <a:r>
                        <a:rPr lang="en-US" altLang="ko-KR" sz="1300" dirty="0"/>
                        <a:t>800</a:t>
                      </a:r>
                      <a:endParaRPr lang="ko-KR" altLang="en-US" sz="1300" dirty="0"/>
                    </a:p>
                  </a:txBody>
                  <a:tcPr anchor="ctr">
                    <a:solidFill>
                      <a:schemeClr val="bg1"/>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Learning rate</a:t>
                      </a:r>
                      <a:endParaRPr lang="ko-KR" altLang="en-US" sz="1300" b="1" dirty="0"/>
                    </a:p>
                  </a:txBody>
                  <a:tcPr anchor="ctr">
                    <a:solidFill>
                      <a:schemeClr val="bg2"/>
                    </a:solidFill>
                  </a:tcPr>
                </a:tc>
                <a:tc>
                  <a:txBody>
                    <a:bodyPr/>
                    <a:lstStyle/>
                    <a:p>
                      <a:pPr algn="ctr" latinLnBrk="1"/>
                      <a:r>
                        <a:rPr lang="en-US" altLang="ko-KR" sz="1300" dirty="0"/>
                        <a:t>0.0001</a:t>
                      </a:r>
                      <a:endParaRPr lang="ko-KR" altLang="en-US" sz="1300" dirty="0"/>
                    </a:p>
                  </a:txBody>
                  <a:tcPr anchor="ctr"/>
                </a:tc>
                <a:extLst>
                  <a:ext uri="{0D108BD9-81ED-4DB2-BD59-A6C34878D82A}">
                    <a16:rowId xmlns:a16="http://schemas.microsoft.com/office/drawing/2014/main" val="2441895479"/>
                  </a:ext>
                </a:extLst>
              </a:tr>
              <a:tr h="404592">
                <a:tc>
                  <a:txBody>
                    <a:bodyPr/>
                    <a:lstStyle/>
                    <a:p>
                      <a:pPr algn="ctr" latinLnBrk="1"/>
                      <a:r>
                        <a:rPr lang="en-US" altLang="ko-KR" sz="1300" b="1" dirty="0"/>
                        <a:t>Batch size</a:t>
                      </a:r>
                      <a:endParaRPr lang="ko-KR" altLang="en-US" sz="1300" b="1" dirty="0"/>
                    </a:p>
                  </a:txBody>
                  <a:tcPr anchor="ctr">
                    <a:solidFill>
                      <a:schemeClr val="bg2"/>
                    </a:solidFill>
                  </a:tcPr>
                </a:tc>
                <a:tc>
                  <a:txBody>
                    <a:bodyPr/>
                    <a:lstStyle/>
                    <a:p>
                      <a:pPr algn="ctr" latinLnBrk="1"/>
                      <a:r>
                        <a:rPr lang="en-US" altLang="ko-KR" sz="1300" dirty="0"/>
                        <a:t>8</a:t>
                      </a:r>
                      <a:endParaRPr lang="ko-KR" altLang="en-US" sz="1300" dirty="0"/>
                    </a:p>
                  </a:txBody>
                  <a:tcPr anchor="ctr"/>
                </a:tc>
                <a:extLst>
                  <a:ext uri="{0D108BD9-81ED-4DB2-BD59-A6C34878D82A}">
                    <a16:rowId xmlns:a16="http://schemas.microsoft.com/office/drawing/2014/main" val="352572517"/>
                  </a:ext>
                </a:extLst>
              </a:tr>
              <a:tr h="404592">
                <a:tc>
                  <a:txBody>
                    <a:bodyPr/>
                    <a:lstStyle/>
                    <a:p>
                      <a:pPr algn="ctr" latinLnBrk="1"/>
                      <a:r>
                        <a:rPr lang="en-US" altLang="ko-KR" sz="1300" b="1" dirty="0"/>
                        <a:t>Anomalous image</a:t>
                      </a:r>
                      <a:endParaRPr lang="ko-KR" altLang="en-US" sz="1300" b="1" dirty="0"/>
                    </a:p>
                  </a:txBody>
                  <a:tcPr anchor="ctr">
                    <a:solidFill>
                      <a:schemeClr val="bg2"/>
                    </a:solidFill>
                  </a:tcPr>
                </a:tc>
                <a:tc>
                  <a:txBody>
                    <a:bodyPr/>
                    <a:lstStyle/>
                    <a:p>
                      <a:pPr algn="ctr" latinLnBrk="1"/>
                      <a:r>
                        <a:rPr lang="en-US" altLang="ko-KR" sz="1300" dirty="0"/>
                        <a:t>‘Banded’ class in </a:t>
                      </a:r>
                      <a:r>
                        <a:rPr lang="en-US" altLang="ko-KR" sz="1300" dirty="0" err="1"/>
                        <a:t>dtd</a:t>
                      </a:r>
                      <a:endParaRPr lang="ko-KR" altLang="en-US" sz="1300" dirty="0"/>
                    </a:p>
                  </a:txBody>
                  <a:tcPr anchor="ctr"/>
                </a:tc>
                <a:extLst>
                  <a:ext uri="{0D108BD9-81ED-4DB2-BD59-A6C34878D82A}">
                    <a16:rowId xmlns:a16="http://schemas.microsoft.com/office/drawing/2014/main" val="4152287038"/>
                  </a:ext>
                </a:extLst>
              </a:tr>
            </a:tbl>
          </a:graphicData>
        </a:graphic>
      </p:graphicFrame>
    </p:spTree>
    <p:extLst>
      <p:ext uri="{BB962C8B-B14F-4D97-AF65-F5344CB8AC3E}">
        <p14:creationId xmlns:p14="http://schemas.microsoft.com/office/powerpoint/2010/main" val="353817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6D8505-7B87-C2C7-472B-BB38ACC49C3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Severstal</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084ECC49-BFA6-1C46-0FEA-BF238643A2BF}"/>
              </a:ext>
            </a:extLst>
          </p:cNvPr>
          <p:cNvSpPr>
            <a:spLocks noChangeArrowheads="1"/>
          </p:cNvSpPr>
          <p:nvPr/>
        </p:nvSpPr>
        <p:spPr bwMode="auto">
          <a:xfrm>
            <a:off x="254053" y="861297"/>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Convolutional autoencoder</a:t>
            </a:r>
          </a:p>
        </p:txBody>
      </p:sp>
      <p:cxnSp>
        <p:nvCxnSpPr>
          <p:cNvPr id="5" name="직선 연결선 4">
            <a:extLst>
              <a:ext uri="{FF2B5EF4-FFF2-40B4-BE49-F238E27FC236}">
                <a16:creationId xmlns:a16="http://schemas.microsoft.com/office/drawing/2014/main" id="{76D49F98-C190-E546-9D80-9C06239B93CC}"/>
              </a:ext>
            </a:extLst>
          </p:cNvPr>
          <p:cNvCxnSpPr>
            <a:cxnSpLocks/>
          </p:cNvCxnSpPr>
          <p:nvPr/>
        </p:nvCxnSpPr>
        <p:spPr>
          <a:xfrm>
            <a:off x="5558791" y="861297"/>
            <a:ext cx="0" cy="591097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AutoShape 2">
            <a:extLst>
              <a:ext uri="{FF2B5EF4-FFF2-40B4-BE49-F238E27FC236}">
                <a16:creationId xmlns:a16="http://schemas.microsoft.com/office/drawing/2014/main" id="{C49B280C-66CE-5C16-3875-4168F7722B19}"/>
              </a:ext>
            </a:extLst>
          </p:cNvPr>
          <p:cNvSpPr>
            <a:spLocks noChangeArrowheads="1"/>
          </p:cNvSpPr>
          <p:nvPr/>
        </p:nvSpPr>
        <p:spPr bwMode="auto">
          <a:xfrm>
            <a:off x="5654728" y="861297"/>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err="1">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PatchCore</a:t>
            </a:r>
            <a:endPar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14" name="그룹 13">
            <a:extLst>
              <a:ext uri="{FF2B5EF4-FFF2-40B4-BE49-F238E27FC236}">
                <a16:creationId xmlns:a16="http://schemas.microsoft.com/office/drawing/2014/main" id="{82BC50E7-6C75-F05A-B46F-906BB613480A}"/>
              </a:ext>
            </a:extLst>
          </p:cNvPr>
          <p:cNvGrpSpPr/>
          <p:nvPr/>
        </p:nvGrpSpPr>
        <p:grpSpPr>
          <a:xfrm>
            <a:off x="67755" y="1219311"/>
            <a:ext cx="5668025" cy="1459130"/>
            <a:chOff x="67755" y="1219311"/>
            <a:chExt cx="5668026" cy="1459130"/>
          </a:xfrm>
        </p:grpSpPr>
        <p:grpSp>
          <p:nvGrpSpPr>
            <p:cNvPr id="9" name="그룹 8">
              <a:extLst>
                <a:ext uri="{FF2B5EF4-FFF2-40B4-BE49-F238E27FC236}">
                  <a16:creationId xmlns:a16="http://schemas.microsoft.com/office/drawing/2014/main" id="{BD972C80-4CE5-B4E6-6BC5-E7BBD3D58FBC}"/>
                </a:ext>
              </a:extLst>
            </p:cNvPr>
            <p:cNvGrpSpPr/>
            <p:nvPr/>
          </p:nvGrpSpPr>
          <p:grpSpPr>
            <a:xfrm>
              <a:off x="254053" y="1592575"/>
              <a:ext cx="5199074" cy="816746"/>
              <a:chOff x="263781" y="1447795"/>
              <a:chExt cx="4220587" cy="816746"/>
            </a:xfrm>
          </p:grpSpPr>
          <p:pic>
            <p:nvPicPr>
              <p:cNvPr id="2" name="그림 1" descr="스크린샷, 텍스트, 우주, 블랙이(가) 표시된 사진&#10;&#10;자동 생성된 설명">
                <a:extLst>
                  <a:ext uri="{FF2B5EF4-FFF2-40B4-BE49-F238E27FC236}">
                    <a16:creationId xmlns:a16="http://schemas.microsoft.com/office/drawing/2014/main" id="{F363CDA5-50F9-2325-737E-4CCA4C07567D}"/>
                  </a:ext>
                </a:extLst>
              </p:cNvPr>
              <p:cNvPicPr>
                <a:picLocks noChangeAspect="1"/>
              </p:cNvPicPr>
              <p:nvPr/>
            </p:nvPicPr>
            <p:blipFill rotWithShape="1">
              <a:blip r:embed="rId3"/>
              <a:srcRect t="12502" r="75885"/>
              <a:stretch/>
            </p:blipFill>
            <p:spPr>
              <a:xfrm>
                <a:off x="263781" y="1447795"/>
                <a:ext cx="1382139" cy="816746"/>
              </a:xfrm>
              <a:prstGeom prst="rect">
                <a:avLst/>
              </a:prstGeom>
            </p:spPr>
          </p:pic>
          <p:pic>
            <p:nvPicPr>
              <p:cNvPr id="8" name="그림 7" descr="스크린샷, 텍스트, 우주, 블랙이(가) 표시된 사진&#10;&#10;자동 생성된 설명">
                <a:extLst>
                  <a:ext uri="{FF2B5EF4-FFF2-40B4-BE49-F238E27FC236}">
                    <a16:creationId xmlns:a16="http://schemas.microsoft.com/office/drawing/2014/main" id="{AA4A8545-FEC0-2D08-B521-6A4D7AFF391C}"/>
                  </a:ext>
                </a:extLst>
              </p:cNvPr>
              <p:cNvPicPr>
                <a:picLocks noChangeAspect="1"/>
              </p:cNvPicPr>
              <p:nvPr/>
            </p:nvPicPr>
            <p:blipFill rotWithShape="1">
              <a:blip r:embed="rId3"/>
              <a:srcRect l="50476" t="12502"/>
              <a:stretch/>
            </p:blipFill>
            <p:spPr>
              <a:xfrm>
                <a:off x="1645920" y="1447795"/>
                <a:ext cx="2838448" cy="816746"/>
              </a:xfrm>
              <a:prstGeom prst="rect">
                <a:avLst/>
              </a:prstGeom>
            </p:spPr>
          </p:pic>
        </p:grpSp>
        <p:sp>
          <p:nvSpPr>
            <p:cNvPr id="10" name="TextBox 9">
              <a:extLst>
                <a:ext uri="{FF2B5EF4-FFF2-40B4-BE49-F238E27FC236}">
                  <a16:creationId xmlns:a16="http://schemas.microsoft.com/office/drawing/2014/main" id="{1FEEAC05-58B9-032E-53BD-48A0A9BAC7BC}"/>
                </a:ext>
              </a:extLst>
            </p:cNvPr>
            <p:cNvSpPr txBox="1"/>
            <p:nvPr/>
          </p:nvSpPr>
          <p:spPr>
            <a:xfrm>
              <a:off x="67755" y="2346837"/>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1" name="TextBox 10">
              <a:extLst>
                <a:ext uri="{FF2B5EF4-FFF2-40B4-BE49-F238E27FC236}">
                  <a16:creationId xmlns:a16="http://schemas.microsoft.com/office/drawing/2014/main" id="{D7C5BDDA-46DC-BC4C-D1E6-2BDCB35DFB34}"/>
                </a:ext>
              </a:extLst>
            </p:cNvPr>
            <p:cNvSpPr txBox="1"/>
            <p:nvPr/>
          </p:nvSpPr>
          <p:spPr>
            <a:xfrm>
              <a:off x="3608073" y="2378148"/>
              <a:ext cx="1950718" cy="293414"/>
            </a:xfrm>
            <a:prstGeom prst="rect">
              <a:avLst/>
            </a:prstGeom>
            <a:noFill/>
          </p:spPr>
          <p:txBody>
            <a:bodyPr wrap="square" rtlCol="0">
              <a:spAutoFit/>
            </a:bodyPr>
            <a:lstStyle/>
            <a:p>
              <a:pPr algn="ctr">
                <a:lnSpc>
                  <a:spcPct val="150000"/>
                </a:lnSpc>
              </a:pPr>
              <a:r>
                <a:rPr lang="en-US" altLang="ko-KR" sz="1000" b="1" dirty="0"/>
                <a:t>Predicted mask</a:t>
              </a:r>
            </a:p>
          </p:txBody>
        </p:sp>
        <p:sp>
          <p:nvSpPr>
            <p:cNvPr id="12" name="TextBox 11">
              <a:extLst>
                <a:ext uri="{FF2B5EF4-FFF2-40B4-BE49-F238E27FC236}">
                  <a16:creationId xmlns:a16="http://schemas.microsoft.com/office/drawing/2014/main" id="{33AF726B-D6A2-1246-FB2E-E32F4AECAC4D}"/>
                </a:ext>
              </a:extLst>
            </p:cNvPr>
            <p:cNvSpPr txBox="1"/>
            <p:nvPr/>
          </p:nvSpPr>
          <p:spPr>
            <a:xfrm>
              <a:off x="1864908" y="2385027"/>
              <a:ext cx="1950719"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13" name="TextBox 12">
              <a:extLst>
                <a:ext uri="{FF2B5EF4-FFF2-40B4-BE49-F238E27FC236}">
                  <a16:creationId xmlns:a16="http://schemas.microsoft.com/office/drawing/2014/main" id="{5A53454F-5055-3CCC-5B6D-18CACBEB1591}"/>
                </a:ext>
              </a:extLst>
            </p:cNvPr>
            <p:cNvSpPr txBox="1"/>
            <p:nvPr/>
          </p:nvSpPr>
          <p:spPr>
            <a:xfrm>
              <a:off x="254052" y="1219311"/>
              <a:ext cx="5481729" cy="353751"/>
            </a:xfrm>
            <a:prstGeom prst="rect">
              <a:avLst/>
            </a:prstGeom>
            <a:noFill/>
          </p:spPr>
          <p:txBody>
            <a:bodyPr wrap="square" rtlCol="0">
              <a:spAutoFit/>
            </a:bodyPr>
            <a:lstStyle/>
            <a:p>
              <a:pPr>
                <a:lnSpc>
                  <a:spcPct val="150000"/>
                </a:lnSpc>
              </a:pPr>
              <a:r>
                <a:rPr lang="en-US" altLang="ko-KR" sz="1300" b="1" dirty="0"/>
                <a:t>[Prediction example: Normal class]</a:t>
              </a:r>
            </a:p>
          </p:txBody>
        </p:sp>
      </p:grpSp>
      <p:grpSp>
        <p:nvGrpSpPr>
          <p:cNvPr id="26" name="그룹 25">
            <a:extLst>
              <a:ext uri="{FF2B5EF4-FFF2-40B4-BE49-F238E27FC236}">
                <a16:creationId xmlns:a16="http://schemas.microsoft.com/office/drawing/2014/main" id="{14CEEA10-CC59-C73C-139B-5B2A5C0B2B74}"/>
              </a:ext>
            </a:extLst>
          </p:cNvPr>
          <p:cNvGrpSpPr/>
          <p:nvPr/>
        </p:nvGrpSpPr>
        <p:grpSpPr>
          <a:xfrm>
            <a:off x="77915" y="2675358"/>
            <a:ext cx="5576813" cy="1499770"/>
            <a:chOff x="77915" y="2603100"/>
            <a:chExt cx="5657866" cy="1499770"/>
          </a:xfrm>
        </p:grpSpPr>
        <p:grpSp>
          <p:nvGrpSpPr>
            <p:cNvPr id="15" name="그룹 14">
              <a:extLst>
                <a:ext uri="{FF2B5EF4-FFF2-40B4-BE49-F238E27FC236}">
                  <a16:creationId xmlns:a16="http://schemas.microsoft.com/office/drawing/2014/main" id="{00BF488D-B6AC-4559-06F6-F79FA6AFBB49}"/>
                </a:ext>
              </a:extLst>
            </p:cNvPr>
            <p:cNvGrpSpPr/>
            <p:nvPr/>
          </p:nvGrpSpPr>
          <p:grpSpPr>
            <a:xfrm>
              <a:off x="77915" y="2603100"/>
              <a:ext cx="5657866" cy="1499770"/>
              <a:chOff x="77915" y="1219311"/>
              <a:chExt cx="5657866" cy="1499770"/>
            </a:xfrm>
          </p:grpSpPr>
          <p:sp>
            <p:nvSpPr>
              <p:cNvPr id="17" name="TextBox 16">
                <a:extLst>
                  <a:ext uri="{FF2B5EF4-FFF2-40B4-BE49-F238E27FC236}">
                    <a16:creationId xmlns:a16="http://schemas.microsoft.com/office/drawing/2014/main" id="{66CBE128-6223-9AE8-943B-432C32AA1188}"/>
                  </a:ext>
                </a:extLst>
              </p:cNvPr>
              <p:cNvSpPr txBox="1"/>
              <p:nvPr/>
            </p:nvSpPr>
            <p:spPr>
              <a:xfrm>
                <a:off x="77915" y="2387477"/>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8" name="TextBox 17">
                <a:extLst>
                  <a:ext uri="{FF2B5EF4-FFF2-40B4-BE49-F238E27FC236}">
                    <a16:creationId xmlns:a16="http://schemas.microsoft.com/office/drawing/2014/main" id="{3F4C6655-2342-8D84-CE68-34027C3C0212}"/>
                  </a:ext>
                </a:extLst>
              </p:cNvPr>
              <p:cNvSpPr txBox="1"/>
              <p:nvPr/>
            </p:nvSpPr>
            <p:spPr>
              <a:xfrm>
                <a:off x="3618233" y="2418788"/>
                <a:ext cx="1950718" cy="293414"/>
              </a:xfrm>
              <a:prstGeom prst="rect">
                <a:avLst/>
              </a:prstGeom>
              <a:noFill/>
            </p:spPr>
            <p:txBody>
              <a:bodyPr wrap="square" rtlCol="0">
                <a:spAutoFit/>
              </a:bodyPr>
              <a:lstStyle/>
              <a:p>
                <a:pPr algn="ctr">
                  <a:lnSpc>
                    <a:spcPct val="150000"/>
                  </a:lnSpc>
                </a:pPr>
                <a:r>
                  <a:rPr lang="en-US" altLang="ko-KR" sz="1000" b="1" dirty="0"/>
                  <a:t>Predicted mask</a:t>
                </a:r>
              </a:p>
            </p:txBody>
          </p:sp>
          <p:sp>
            <p:nvSpPr>
              <p:cNvPr id="19" name="TextBox 18">
                <a:extLst>
                  <a:ext uri="{FF2B5EF4-FFF2-40B4-BE49-F238E27FC236}">
                    <a16:creationId xmlns:a16="http://schemas.microsoft.com/office/drawing/2014/main" id="{F16E0391-8584-1B9E-8222-F5B2C526BCDE}"/>
                  </a:ext>
                </a:extLst>
              </p:cNvPr>
              <p:cNvSpPr txBox="1"/>
              <p:nvPr/>
            </p:nvSpPr>
            <p:spPr>
              <a:xfrm>
                <a:off x="1875068" y="2425667"/>
                <a:ext cx="1950719"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20" name="TextBox 19">
                <a:extLst>
                  <a:ext uri="{FF2B5EF4-FFF2-40B4-BE49-F238E27FC236}">
                    <a16:creationId xmlns:a16="http://schemas.microsoft.com/office/drawing/2014/main" id="{9289E9E1-492C-05BA-3A46-6546F2A910AB}"/>
                  </a:ext>
                </a:extLst>
              </p:cNvPr>
              <p:cNvSpPr txBox="1"/>
              <p:nvPr/>
            </p:nvSpPr>
            <p:spPr>
              <a:xfrm>
                <a:off x="254052" y="1219311"/>
                <a:ext cx="5481729" cy="353751"/>
              </a:xfrm>
              <a:prstGeom prst="rect">
                <a:avLst/>
              </a:prstGeom>
              <a:noFill/>
            </p:spPr>
            <p:txBody>
              <a:bodyPr wrap="square" rtlCol="0">
                <a:spAutoFit/>
              </a:bodyPr>
              <a:lstStyle/>
              <a:p>
                <a:pPr>
                  <a:lnSpc>
                    <a:spcPct val="150000"/>
                  </a:lnSpc>
                </a:pPr>
                <a:r>
                  <a:rPr lang="en-US" altLang="ko-KR" sz="1300" b="1" dirty="0"/>
                  <a:t>[Prediction example: Defect type 1]</a:t>
                </a:r>
              </a:p>
            </p:txBody>
          </p:sp>
        </p:grpSp>
        <p:grpSp>
          <p:nvGrpSpPr>
            <p:cNvPr id="25" name="그룹 24">
              <a:extLst>
                <a:ext uri="{FF2B5EF4-FFF2-40B4-BE49-F238E27FC236}">
                  <a16:creationId xmlns:a16="http://schemas.microsoft.com/office/drawing/2014/main" id="{3298CD24-8B6E-2989-A81D-9022CBDC7810}"/>
                </a:ext>
              </a:extLst>
            </p:cNvPr>
            <p:cNvGrpSpPr/>
            <p:nvPr/>
          </p:nvGrpSpPr>
          <p:grpSpPr>
            <a:xfrm>
              <a:off x="237569" y="2968465"/>
              <a:ext cx="5246038" cy="878178"/>
              <a:chOff x="237569" y="2968465"/>
              <a:chExt cx="5246038" cy="878178"/>
            </a:xfrm>
          </p:grpSpPr>
          <p:pic>
            <p:nvPicPr>
              <p:cNvPr id="23" name="그림 22" descr="스크린샷, 블랙이(가) 표시된 사진&#10;&#10;자동 생성된 설명">
                <a:extLst>
                  <a:ext uri="{FF2B5EF4-FFF2-40B4-BE49-F238E27FC236}">
                    <a16:creationId xmlns:a16="http://schemas.microsoft.com/office/drawing/2014/main" id="{CB7EEB01-CA65-5ED8-087C-050046BCCD5A}"/>
                  </a:ext>
                </a:extLst>
              </p:cNvPr>
              <p:cNvPicPr>
                <a:picLocks noChangeAspect="1"/>
              </p:cNvPicPr>
              <p:nvPr/>
            </p:nvPicPr>
            <p:blipFill rotWithShape="1">
              <a:blip r:embed="rId4"/>
              <a:srcRect l="1" t="10508" r="78042"/>
              <a:stretch/>
            </p:blipFill>
            <p:spPr>
              <a:xfrm>
                <a:off x="237569" y="2997491"/>
                <a:ext cx="1613390" cy="829988"/>
              </a:xfrm>
              <a:prstGeom prst="rect">
                <a:avLst/>
              </a:prstGeom>
            </p:spPr>
          </p:pic>
          <p:pic>
            <p:nvPicPr>
              <p:cNvPr id="24" name="그림 23" descr="스크린샷, 블랙이(가) 표시된 사진&#10;&#10;자동 생성된 설명">
                <a:extLst>
                  <a:ext uri="{FF2B5EF4-FFF2-40B4-BE49-F238E27FC236}">
                    <a16:creationId xmlns:a16="http://schemas.microsoft.com/office/drawing/2014/main" id="{7FF7D73A-A4BC-264C-EC64-763F3FABC56C}"/>
                  </a:ext>
                </a:extLst>
              </p:cNvPr>
              <p:cNvPicPr>
                <a:picLocks noChangeAspect="1"/>
              </p:cNvPicPr>
              <p:nvPr/>
            </p:nvPicPr>
            <p:blipFill rotWithShape="1">
              <a:blip r:embed="rId4"/>
              <a:srcRect l="50258" t="10508"/>
              <a:stretch/>
            </p:blipFill>
            <p:spPr>
              <a:xfrm>
                <a:off x="1905547" y="2968465"/>
                <a:ext cx="3578060" cy="878178"/>
              </a:xfrm>
              <a:prstGeom prst="rect">
                <a:avLst/>
              </a:prstGeom>
            </p:spPr>
          </p:pic>
        </p:grpSp>
      </p:grpSp>
      <p:graphicFrame>
        <p:nvGraphicFramePr>
          <p:cNvPr id="27" name="표 26">
            <a:extLst>
              <a:ext uri="{FF2B5EF4-FFF2-40B4-BE49-F238E27FC236}">
                <a16:creationId xmlns:a16="http://schemas.microsoft.com/office/drawing/2014/main" id="{B50F8327-4078-DC96-1819-508A5FC744AB}"/>
              </a:ext>
            </a:extLst>
          </p:cNvPr>
          <p:cNvGraphicFramePr>
            <a:graphicFrameLocks noGrp="1"/>
          </p:cNvGraphicFramePr>
          <p:nvPr>
            <p:extLst>
              <p:ext uri="{D42A27DB-BD31-4B8C-83A1-F6EECF244321}">
                <p14:modId xmlns:p14="http://schemas.microsoft.com/office/powerpoint/2010/main" val="717055148"/>
              </p:ext>
            </p:extLst>
          </p:nvPr>
        </p:nvGraphicFramePr>
        <p:xfrm>
          <a:off x="326127" y="4690226"/>
          <a:ext cx="4562120" cy="1213776"/>
        </p:xfrm>
        <a:graphic>
          <a:graphicData uri="http://schemas.openxmlformats.org/drawingml/2006/table">
            <a:tbl>
              <a:tblPr firstRow="1" bandRow="1">
                <a:tableStyleId>{5940675A-B579-460E-94D1-54222C63F5DA}</a:tableStyleId>
              </a:tblPr>
              <a:tblGrid>
                <a:gridCol w="2281060">
                  <a:extLst>
                    <a:ext uri="{9D8B030D-6E8A-4147-A177-3AD203B41FA5}">
                      <a16:colId xmlns:a16="http://schemas.microsoft.com/office/drawing/2014/main" val="1847154298"/>
                    </a:ext>
                  </a:extLst>
                </a:gridCol>
                <a:gridCol w="2281060">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82.5</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89.65</a:t>
                      </a:r>
                      <a:endParaRPr lang="ko-KR" altLang="en-US" sz="1300" dirty="0"/>
                    </a:p>
                  </a:txBody>
                  <a:tcPr anchor="ctr"/>
                </a:tc>
                <a:extLst>
                  <a:ext uri="{0D108BD9-81ED-4DB2-BD59-A6C34878D82A}">
                    <a16:rowId xmlns:a16="http://schemas.microsoft.com/office/drawing/2014/main" val="2441895479"/>
                  </a:ext>
                </a:extLst>
              </a:tr>
            </a:tbl>
          </a:graphicData>
        </a:graphic>
      </p:graphicFrame>
      <p:sp>
        <p:nvSpPr>
          <p:cNvPr id="28" name="TextBox 27">
            <a:extLst>
              <a:ext uri="{FF2B5EF4-FFF2-40B4-BE49-F238E27FC236}">
                <a16:creationId xmlns:a16="http://schemas.microsoft.com/office/drawing/2014/main" id="{539F240B-ADAB-9962-F8F3-5EDFCA38A59B}"/>
              </a:ext>
            </a:extLst>
          </p:cNvPr>
          <p:cNvSpPr txBox="1"/>
          <p:nvPr/>
        </p:nvSpPr>
        <p:spPr>
          <a:xfrm>
            <a:off x="263781" y="4235201"/>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sp>
        <p:nvSpPr>
          <p:cNvPr id="6" name="TextBox 5">
            <a:extLst>
              <a:ext uri="{FF2B5EF4-FFF2-40B4-BE49-F238E27FC236}">
                <a16:creationId xmlns:a16="http://schemas.microsoft.com/office/drawing/2014/main" id="{721D0AE8-4121-6DD2-3740-7B778FD27EA4}"/>
              </a:ext>
            </a:extLst>
          </p:cNvPr>
          <p:cNvSpPr txBox="1"/>
          <p:nvPr/>
        </p:nvSpPr>
        <p:spPr>
          <a:xfrm>
            <a:off x="5578855" y="1219311"/>
            <a:ext cx="5481728" cy="353751"/>
          </a:xfrm>
          <a:prstGeom prst="rect">
            <a:avLst/>
          </a:prstGeom>
          <a:noFill/>
        </p:spPr>
        <p:txBody>
          <a:bodyPr wrap="square" rtlCol="0">
            <a:spAutoFit/>
          </a:bodyPr>
          <a:lstStyle/>
          <a:p>
            <a:pPr>
              <a:lnSpc>
                <a:spcPct val="150000"/>
              </a:lnSpc>
            </a:pPr>
            <a:r>
              <a:rPr lang="en-US" altLang="ko-KR" sz="1300" b="1" dirty="0"/>
              <a:t>[Prediction example: Defect type 1]</a:t>
            </a:r>
          </a:p>
        </p:txBody>
      </p:sp>
      <p:pic>
        <p:nvPicPr>
          <p:cNvPr id="22" name="그림 21">
            <a:extLst>
              <a:ext uri="{FF2B5EF4-FFF2-40B4-BE49-F238E27FC236}">
                <a16:creationId xmlns:a16="http://schemas.microsoft.com/office/drawing/2014/main" id="{A3456FEC-D4F0-5D48-E44C-CBC612149053}"/>
              </a:ext>
            </a:extLst>
          </p:cNvPr>
          <p:cNvPicPr>
            <a:picLocks noChangeAspect="1"/>
          </p:cNvPicPr>
          <p:nvPr/>
        </p:nvPicPr>
        <p:blipFill>
          <a:blip r:embed="rId5"/>
          <a:stretch>
            <a:fillRect/>
          </a:stretch>
        </p:blipFill>
        <p:spPr>
          <a:xfrm>
            <a:off x="5664456" y="1588395"/>
            <a:ext cx="4098667" cy="2103711"/>
          </a:xfrm>
          <a:prstGeom prst="rect">
            <a:avLst/>
          </a:prstGeom>
        </p:spPr>
      </p:pic>
      <p:graphicFrame>
        <p:nvGraphicFramePr>
          <p:cNvPr id="29" name="표 28">
            <a:extLst>
              <a:ext uri="{FF2B5EF4-FFF2-40B4-BE49-F238E27FC236}">
                <a16:creationId xmlns:a16="http://schemas.microsoft.com/office/drawing/2014/main" id="{F20370D5-2A51-1236-275D-574736521B01}"/>
              </a:ext>
            </a:extLst>
          </p:cNvPr>
          <p:cNvGraphicFramePr>
            <a:graphicFrameLocks noGrp="1"/>
          </p:cNvGraphicFramePr>
          <p:nvPr>
            <p:extLst>
              <p:ext uri="{D42A27DB-BD31-4B8C-83A1-F6EECF244321}">
                <p14:modId xmlns:p14="http://schemas.microsoft.com/office/powerpoint/2010/main" val="1425657813"/>
              </p:ext>
            </p:extLst>
          </p:nvPr>
        </p:nvGraphicFramePr>
        <p:xfrm>
          <a:off x="5739991" y="4368455"/>
          <a:ext cx="4562120" cy="1213776"/>
        </p:xfrm>
        <a:graphic>
          <a:graphicData uri="http://schemas.openxmlformats.org/drawingml/2006/table">
            <a:tbl>
              <a:tblPr firstRow="1" bandRow="1">
                <a:tableStyleId>{5940675A-B579-460E-94D1-54222C63F5DA}</a:tableStyleId>
              </a:tblPr>
              <a:tblGrid>
                <a:gridCol w="2281060">
                  <a:extLst>
                    <a:ext uri="{9D8B030D-6E8A-4147-A177-3AD203B41FA5}">
                      <a16:colId xmlns:a16="http://schemas.microsoft.com/office/drawing/2014/main" val="1847154298"/>
                    </a:ext>
                  </a:extLst>
                </a:gridCol>
                <a:gridCol w="2281060">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88.3</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87.6</a:t>
                      </a:r>
                      <a:endParaRPr lang="ko-KR" altLang="en-US" sz="1300" dirty="0"/>
                    </a:p>
                  </a:txBody>
                  <a:tcPr anchor="ctr"/>
                </a:tc>
                <a:extLst>
                  <a:ext uri="{0D108BD9-81ED-4DB2-BD59-A6C34878D82A}">
                    <a16:rowId xmlns:a16="http://schemas.microsoft.com/office/drawing/2014/main" val="2441895479"/>
                  </a:ext>
                </a:extLst>
              </a:tr>
            </a:tbl>
          </a:graphicData>
        </a:graphic>
      </p:graphicFrame>
      <p:sp>
        <p:nvSpPr>
          <p:cNvPr id="30" name="TextBox 29">
            <a:extLst>
              <a:ext uri="{FF2B5EF4-FFF2-40B4-BE49-F238E27FC236}">
                <a16:creationId xmlns:a16="http://schemas.microsoft.com/office/drawing/2014/main" id="{783D032A-7146-5880-AAFD-1CAE230FBA42}"/>
              </a:ext>
            </a:extLst>
          </p:cNvPr>
          <p:cNvSpPr txBox="1"/>
          <p:nvPr/>
        </p:nvSpPr>
        <p:spPr>
          <a:xfrm>
            <a:off x="5677645" y="3913430"/>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spTree>
    <p:extLst>
      <p:ext uri="{BB962C8B-B14F-4D97-AF65-F5344CB8AC3E}">
        <p14:creationId xmlns:p14="http://schemas.microsoft.com/office/powerpoint/2010/main" val="11716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6D8505-7B87-C2C7-472B-BB38ACC49C3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Severstal</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2" name="AutoShape 2">
            <a:extLst>
              <a:ext uri="{FF2B5EF4-FFF2-40B4-BE49-F238E27FC236}">
                <a16:creationId xmlns:a16="http://schemas.microsoft.com/office/drawing/2014/main" id="{44C9AB70-7FF4-666D-0F18-0B6B881D2445}"/>
              </a:ext>
            </a:extLst>
          </p:cNvPr>
          <p:cNvSpPr>
            <a:spLocks noChangeArrowheads="1"/>
          </p:cNvSpPr>
          <p:nvPr/>
        </p:nvSpPr>
        <p:spPr bwMode="auto">
          <a:xfrm>
            <a:off x="263781" y="851772"/>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DRAEM</a:t>
            </a:r>
          </a:p>
        </p:txBody>
      </p:sp>
      <p:graphicFrame>
        <p:nvGraphicFramePr>
          <p:cNvPr id="4" name="표 3">
            <a:extLst>
              <a:ext uri="{FF2B5EF4-FFF2-40B4-BE49-F238E27FC236}">
                <a16:creationId xmlns:a16="http://schemas.microsoft.com/office/drawing/2014/main" id="{E65AEF4E-06E8-DFE6-6369-D557B790830C}"/>
              </a:ext>
            </a:extLst>
          </p:cNvPr>
          <p:cNvGraphicFramePr>
            <a:graphicFrameLocks noGrp="1"/>
          </p:cNvGraphicFramePr>
          <p:nvPr>
            <p:extLst>
              <p:ext uri="{D42A27DB-BD31-4B8C-83A1-F6EECF244321}">
                <p14:modId xmlns:p14="http://schemas.microsoft.com/office/powerpoint/2010/main" val="1211806"/>
              </p:ext>
            </p:extLst>
          </p:nvPr>
        </p:nvGraphicFramePr>
        <p:xfrm>
          <a:off x="326127" y="1686957"/>
          <a:ext cx="4562120" cy="1213776"/>
        </p:xfrm>
        <a:graphic>
          <a:graphicData uri="http://schemas.openxmlformats.org/drawingml/2006/table">
            <a:tbl>
              <a:tblPr firstRow="1" bandRow="1">
                <a:tableStyleId>{5940675A-B579-460E-94D1-54222C63F5DA}</a:tableStyleId>
              </a:tblPr>
              <a:tblGrid>
                <a:gridCol w="2281060">
                  <a:extLst>
                    <a:ext uri="{9D8B030D-6E8A-4147-A177-3AD203B41FA5}">
                      <a16:colId xmlns:a16="http://schemas.microsoft.com/office/drawing/2014/main" val="1847154298"/>
                    </a:ext>
                  </a:extLst>
                </a:gridCol>
                <a:gridCol w="2281060">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62.1</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56.7</a:t>
                      </a:r>
                      <a:endParaRPr lang="ko-KR" altLang="en-US" sz="1300" dirty="0"/>
                    </a:p>
                  </a:txBody>
                  <a:tcPr anchor="ctr"/>
                </a:tc>
                <a:extLst>
                  <a:ext uri="{0D108BD9-81ED-4DB2-BD59-A6C34878D82A}">
                    <a16:rowId xmlns:a16="http://schemas.microsoft.com/office/drawing/2014/main" val="2441895479"/>
                  </a:ext>
                </a:extLst>
              </a:tr>
            </a:tbl>
          </a:graphicData>
        </a:graphic>
      </p:graphicFrame>
      <p:sp>
        <p:nvSpPr>
          <p:cNvPr id="5" name="TextBox 4">
            <a:extLst>
              <a:ext uri="{FF2B5EF4-FFF2-40B4-BE49-F238E27FC236}">
                <a16:creationId xmlns:a16="http://schemas.microsoft.com/office/drawing/2014/main" id="{F04B1DF1-A87A-75D8-A4DC-4E6765ADABAE}"/>
              </a:ext>
            </a:extLst>
          </p:cNvPr>
          <p:cNvSpPr txBox="1"/>
          <p:nvPr/>
        </p:nvSpPr>
        <p:spPr>
          <a:xfrm>
            <a:off x="263781" y="1231932"/>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sp>
        <p:nvSpPr>
          <p:cNvPr id="7" name="TextBox 6">
            <a:extLst>
              <a:ext uri="{FF2B5EF4-FFF2-40B4-BE49-F238E27FC236}">
                <a16:creationId xmlns:a16="http://schemas.microsoft.com/office/drawing/2014/main" id="{ECEBE77B-ABF1-455A-D15E-B5E85C6988AB}"/>
              </a:ext>
            </a:extLst>
          </p:cNvPr>
          <p:cNvSpPr txBox="1"/>
          <p:nvPr/>
        </p:nvSpPr>
        <p:spPr>
          <a:xfrm>
            <a:off x="314837" y="2971800"/>
            <a:ext cx="6855723" cy="108645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1500" dirty="0"/>
              <a:t>An issue where anomaly segmentation does not work at all occurs.</a:t>
            </a:r>
          </a:p>
          <a:p>
            <a:pPr marL="171450" indent="-171450">
              <a:lnSpc>
                <a:spcPct val="150000"/>
              </a:lnSpc>
              <a:buFont typeface="Arial" panose="020B0604020202020204" pitchFamily="34" charset="0"/>
              <a:buChar char="•"/>
            </a:pPr>
            <a:r>
              <a:rPr lang="en-US" altLang="ko-KR" sz="1500" dirty="0"/>
              <a:t>A problem arises where the SSIM loss term does not converge.</a:t>
            </a:r>
            <a:endParaRPr lang="ko-KR" altLang="en-US" sz="1500" dirty="0"/>
          </a:p>
          <a:p>
            <a:pPr marL="171450" indent="-171450">
              <a:lnSpc>
                <a:spcPct val="150000"/>
              </a:lnSpc>
              <a:buFont typeface="Arial" panose="020B0604020202020204" pitchFamily="34" charset="0"/>
              <a:buChar char="•"/>
            </a:pPr>
            <a:r>
              <a:rPr lang="en-US" altLang="ko-KR" sz="1500" dirty="0"/>
              <a:t>Mentioned in the development notes.</a:t>
            </a:r>
            <a:endParaRPr lang="ko-KR" altLang="en-US" sz="1500" dirty="0"/>
          </a:p>
        </p:txBody>
      </p:sp>
    </p:spTree>
    <p:extLst>
      <p:ext uri="{BB962C8B-B14F-4D97-AF65-F5344CB8AC3E}">
        <p14:creationId xmlns:p14="http://schemas.microsoft.com/office/powerpoint/2010/main" val="30177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6774A-087F-9B77-D04B-19CE8E726DE0}"/>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Troubleshooting</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3" name="AutoShape 2">
            <a:extLst>
              <a:ext uri="{FF2B5EF4-FFF2-40B4-BE49-F238E27FC236}">
                <a16:creationId xmlns:a16="http://schemas.microsoft.com/office/drawing/2014/main" id="{02B0041E-8726-6CD2-27FF-086C2442D4D7}"/>
              </a:ext>
            </a:extLst>
          </p:cNvPr>
          <p:cNvSpPr>
            <a:spLocks noChangeArrowheads="1"/>
          </p:cNvSpPr>
          <p:nvPr/>
        </p:nvSpPr>
        <p:spPr bwMode="auto">
          <a:xfrm>
            <a:off x="263781" y="851772"/>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DRAEM model</a:t>
            </a:r>
          </a:p>
        </p:txBody>
      </p:sp>
      <p:grpSp>
        <p:nvGrpSpPr>
          <p:cNvPr id="10" name="그룹 9">
            <a:extLst>
              <a:ext uri="{FF2B5EF4-FFF2-40B4-BE49-F238E27FC236}">
                <a16:creationId xmlns:a16="http://schemas.microsoft.com/office/drawing/2014/main" id="{E4D32CC7-1991-E1BD-DD94-254D76F164BB}"/>
              </a:ext>
            </a:extLst>
          </p:cNvPr>
          <p:cNvGrpSpPr/>
          <p:nvPr/>
        </p:nvGrpSpPr>
        <p:grpSpPr>
          <a:xfrm>
            <a:off x="263781" y="1334340"/>
            <a:ext cx="6356094" cy="4417830"/>
            <a:chOff x="263781" y="1334340"/>
            <a:chExt cx="6356094" cy="4417830"/>
          </a:xfrm>
        </p:grpSpPr>
        <p:pic>
          <p:nvPicPr>
            <p:cNvPr id="7" name="그림 6">
              <a:extLst>
                <a:ext uri="{FF2B5EF4-FFF2-40B4-BE49-F238E27FC236}">
                  <a16:creationId xmlns:a16="http://schemas.microsoft.com/office/drawing/2014/main" id="{514F0571-1AB8-F856-E8FA-6CB5E418CF9A}"/>
                </a:ext>
              </a:extLst>
            </p:cNvPr>
            <p:cNvPicPr>
              <a:picLocks noChangeAspect="1"/>
            </p:cNvPicPr>
            <p:nvPr/>
          </p:nvPicPr>
          <p:blipFill>
            <a:blip r:embed="rId3"/>
            <a:stretch>
              <a:fillRect/>
            </a:stretch>
          </p:blipFill>
          <p:spPr>
            <a:xfrm>
              <a:off x="263782" y="1334340"/>
              <a:ext cx="6356093" cy="2160712"/>
            </a:xfrm>
            <a:prstGeom prst="rect">
              <a:avLst/>
            </a:prstGeom>
          </p:spPr>
        </p:pic>
        <p:pic>
          <p:nvPicPr>
            <p:cNvPr id="9" name="그림 8">
              <a:extLst>
                <a:ext uri="{FF2B5EF4-FFF2-40B4-BE49-F238E27FC236}">
                  <a16:creationId xmlns:a16="http://schemas.microsoft.com/office/drawing/2014/main" id="{CFD0CC7F-701B-CAE6-3158-70B34970D914}"/>
                </a:ext>
              </a:extLst>
            </p:cNvPr>
            <p:cNvPicPr>
              <a:picLocks noChangeAspect="1"/>
            </p:cNvPicPr>
            <p:nvPr/>
          </p:nvPicPr>
          <p:blipFill>
            <a:blip r:embed="rId4"/>
            <a:stretch>
              <a:fillRect/>
            </a:stretch>
          </p:blipFill>
          <p:spPr>
            <a:xfrm>
              <a:off x="263781" y="3597460"/>
              <a:ext cx="6356093" cy="2154710"/>
            </a:xfrm>
            <a:prstGeom prst="rect">
              <a:avLst/>
            </a:prstGeom>
          </p:spPr>
        </p:pic>
      </p:grpSp>
      <p:sp>
        <p:nvSpPr>
          <p:cNvPr id="11" name="TextBox 10">
            <a:extLst>
              <a:ext uri="{FF2B5EF4-FFF2-40B4-BE49-F238E27FC236}">
                <a16:creationId xmlns:a16="http://schemas.microsoft.com/office/drawing/2014/main" id="{A15B4157-66AD-0E49-FEA5-194727F364FA}"/>
              </a:ext>
            </a:extLst>
          </p:cNvPr>
          <p:cNvSpPr txBox="1"/>
          <p:nvPr/>
        </p:nvSpPr>
        <p:spPr>
          <a:xfrm>
            <a:off x="6619874" y="1413156"/>
            <a:ext cx="5448301" cy="1629100"/>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altLang="ko-KR" sz="1300" dirty="0"/>
              <a:t>The </a:t>
            </a:r>
            <a:r>
              <a:rPr lang="en-US" altLang="ko-KR" sz="1300" b="1" dirty="0"/>
              <a:t>SSIM loss</a:t>
            </a:r>
            <a:r>
              <a:rPr lang="en-US" altLang="ko-KR" sz="1300" dirty="0"/>
              <a:t> has a convergence range that is too high, resulting in a very large total loss for the model.</a:t>
            </a:r>
          </a:p>
          <a:p>
            <a:pPr marL="171450" indent="-171450">
              <a:lnSpc>
                <a:spcPct val="200000"/>
              </a:lnSpc>
              <a:buFont typeface="Arial" panose="020B0604020202020204" pitchFamily="34" charset="0"/>
              <a:buChar char="•"/>
            </a:pPr>
            <a:r>
              <a:rPr lang="en-US" altLang="ko-KR" sz="1300" dirty="0"/>
              <a:t>Hyperparameter tuning or changing the training dataset is necessary.</a:t>
            </a:r>
            <a:endParaRPr lang="ko-KR" altLang="en-US" sz="1300" dirty="0"/>
          </a:p>
        </p:txBody>
      </p:sp>
      <p:sp>
        <p:nvSpPr>
          <p:cNvPr id="12" name="타원 11">
            <a:extLst>
              <a:ext uri="{FF2B5EF4-FFF2-40B4-BE49-F238E27FC236}">
                <a16:creationId xmlns:a16="http://schemas.microsoft.com/office/drawing/2014/main" id="{319DCA9C-3856-12E4-DCBC-8E9F975DE445}"/>
              </a:ext>
            </a:extLst>
          </p:cNvPr>
          <p:cNvSpPr/>
          <p:nvPr/>
        </p:nvSpPr>
        <p:spPr>
          <a:xfrm>
            <a:off x="5391150" y="2638425"/>
            <a:ext cx="1162049" cy="523875"/>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C85F744E-9364-9B3E-3A38-AEEABC1309F4}"/>
              </a:ext>
            </a:extLst>
          </p:cNvPr>
          <p:cNvSpPr/>
          <p:nvPr/>
        </p:nvSpPr>
        <p:spPr>
          <a:xfrm>
            <a:off x="5391150" y="4537199"/>
            <a:ext cx="1162049" cy="523875"/>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9277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508C1-986B-6263-5F01-234109B3CE3E}"/>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Conclusion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TextBox 3">
            <a:extLst>
              <a:ext uri="{FF2B5EF4-FFF2-40B4-BE49-F238E27FC236}">
                <a16:creationId xmlns:a16="http://schemas.microsoft.com/office/drawing/2014/main" id="{52964054-BD49-C652-0919-89412C354ECC}"/>
              </a:ext>
            </a:extLst>
          </p:cNvPr>
          <p:cNvSpPr txBox="1"/>
          <p:nvPr/>
        </p:nvSpPr>
        <p:spPr>
          <a:xfrm>
            <a:off x="202301" y="904875"/>
            <a:ext cx="11884924" cy="212519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1500" dirty="0"/>
              <a:t>Except for the DRAEM model with unresolved loss issues, the convolutional autoencoder and </a:t>
            </a:r>
            <a:r>
              <a:rPr lang="en-US" altLang="ko-KR" sz="1500" dirty="0" err="1"/>
              <a:t>PatchCore</a:t>
            </a:r>
            <a:r>
              <a:rPr lang="en-US" altLang="ko-KR" sz="1500" dirty="0"/>
              <a:t> show satisfactory performance.</a:t>
            </a:r>
          </a:p>
          <a:p>
            <a:pPr marL="171450" indent="-171450">
              <a:lnSpc>
                <a:spcPct val="150000"/>
              </a:lnSpc>
              <a:buFont typeface="Arial" panose="020B0604020202020204" pitchFamily="34" charset="0"/>
              <a:buChar char="•"/>
            </a:pPr>
            <a:endParaRPr lang="en-US" altLang="ko-KR" sz="150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500" dirty="0"/>
              <a:t>However, in the case of the </a:t>
            </a:r>
            <a:r>
              <a:rPr lang="en-US" altLang="ko-KR" sz="1500" dirty="0" err="1"/>
              <a:t>PatchCore</a:t>
            </a:r>
            <a:r>
              <a:rPr lang="en-US" altLang="ko-KR" sz="1500" dirty="0"/>
              <a:t> model, there is a drawback in the inference stage as it takes a long time computationally due to the application of patches based on a sliding window.</a:t>
            </a:r>
            <a:endParaRPr lang="ko-KR" altLang="en-US" sz="1500" dirty="0"/>
          </a:p>
          <a:p>
            <a:pPr marL="171450" indent="-171450">
              <a:buFont typeface="Arial" panose="020B0604020202020204" pitchFamily="34" charset="0"/>
              <a:buChar char="•"/>
            </a:pPr>
            <a:endParaRPr lang="ko-KR" altLang="en-US" sz="1500" dirty="0"/>
          </a:p>
          <a:p>
            <a:pPr marL="171450" indent="-171450">
              <a:lnSpc>
                <a:spcPct val="150000"/>
              </a:lnSpc>
              <a:buFont typeface="Arial" panose="020B0604020202020204" pitchFamily="34" charset="0"/>
              <a:buChar char="•"/>
            </a:pPr>
            <a:endParaRPr lang="ko-KR" altLang="en-US" sz="1500" dirty="0"/>
          </a:p>
        </p:txBody>
      </p:sp>
      <p:sp>
        <p:nvSpPr>
          <p:cNvPr id="5" name="화살표: 오른쪽 4">
            <a:extLst>
              <a:ext uri="{FF2B5EF4-FFF2-40B4-BE49-F238E27FC236}">
                <a16:creationId xmlns:a16="http://schemas.microsoft.com/office/drawing/2014/main" id="{92E5F6BE-30BB-04B6-4311-FF9F250D1F38}"/>
              </a:ext>
            </a:extLst>
          </p:cNvPr>
          <p:cNvSpPr/>
          <p:nvPr/>
        </p:nvSpPr>
        <p:spPr>
          <a:xfrm rot="5400000">
            <a:off x="4932179" y="1274579"/>
            <a:ext cx="1323102" cy="4319245"/>
          </a:xfrm>
          <a:prstGeom prst="rightArrow">
            <a:avLst>
              <a:gd name="adj1" fmla="val 50000"/>
              <a:gd name="adj2" fmla="val 58744"/>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1500" b="1" dirty="0">
              <a:solidFill>
                <a:schemeClr val="tx1"/>
              </a:solidFill>
            </a:endParaRPr>
          </a:p>
        </p:txBody>
      </p:sp>
      <p:sp>
        <p:nvSpPr>
          <p:cNvPr id="6" name="TextBox 5">
            <a:extLst>
              <a:ext uri="{FF2B5EF4-FFF2-40B4-BE49-F238E27FC236}">
                <a16:creationId xmlns:a16="http://schemas.microsoft.com/office/drawing/2014/main" id="{AE6F000A-8103-DAE1-6289-4E396044F92B}"/>
              </a:ext>
            </a:extLst>
          </p:cNvPr>
          <p:cNvSpPr txBox="1"/>
          <p:nvPr/>
        </p:nvSpPr>
        <p:spPr>
          <a:xfrm>
            <a:off x="263781" y="3827929"/>
            <a:ext cx="11884924" cy="624786"/>
          </a:xfrm>
          <a:prstGeom prst="rect">
            <a:avLst/>
          </a:prstGeom>
          <a:noFill/>
        </p:spPr>
        <p:txBody>
          <a:bodyPr wrap="square" rtlCol="0">
            <a:spAutoFit/>
          </a:bodyPr>
          <a:lstStyle/>
          <a:p>
            <a:pPr marL="171450" indent="-171450">
              <a:buFont typeface="Arial" panose="020B0604020202020204" pitchFamily="34" charset="0"/>
              <a:buChar char="•"/>
            </a:pPr>
            <a:endParaRPr lang="ko-KR" altLang="en-US" sz="1500" dirty="0"/>
          </a:p>
          <a:p>
            <a:pPr marL="171450" indent="-171450">
              <a:lnSpc>
                <a:spcPct val="150000"/>
              </a:lnSpc>
              <a:buFont typeface="Arial" panose="020B0604020202020204" pitchFamily="34" charset="0"/>
              <a:buChar char="•"/>
            </a:pPr>
            <a:r>
              <a:rPr lang="en-US" altLang="ko-KR" sz="1500" dirty="0"/>
              <a:t>Models based on Normalizing Flow technique like </a:t>
            </a:r>
            <a:r>
              <a:rPr lang="en-US" altLang="ko-KR" sz="1500" dirty="0" err="1"/>
              <a:t>FastFlow</a:t>
            </a:r>
            <a:r>
              <a:rPr lang="en-US" altLang="ko-KR" sz="1500" dirty="0"/>
              <a:t> can be efficient for anomaly detection.</a:t>
            </a:r>
            <a:endParaRPr lang="ko-KR" altLang="en-US" sz="1500" dirty="0"/>
          </a:p>
        </p:txBody>
      </p:sp>
    </p:spTree>
    <p:extLst>
      <p:ext uri="{BB962C8B-B14F-4D97-AF65-F5344CB8AC3E}">
        <p14:creationId xmlns:p14="http://schemas.microsoft.com/office/powerpoint/2010/main" val="114759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247E-C768-2D32-DFFA-284A9077308C}"/>
              </a:ext>
            </a:extLst>
          </p:cNvPr>
          <p:cNvSpPr txBox="1"/>
          <p:nvPr/>
        </p:nvSpPr>
        <p:spPr>
          <a:xfrm>
            <a:off x="2466975" y="2998113"/>
            <a:ext cx="6781800" cy="861774"/>
          </a:xfrm>
          <a:prstGeom prst="rect">
            <a:avLst/>
          </a:prstGeom>
          <a:noFill/>
        </p:spPr>
        <p:txBody>
          <a:bodyPr wrap="square" rtlCol="0">
            <a:spAutoFit/>
          </a:bodyPr>
          <a:lstStyle/>
          <a:p>
            <a:pPr algn="ctr"/>
            <a:r>
              <a:rPr lang="en-US" altLang="ko-KR" sz="5000" dirty="0"/>
              <a:t>Thank you!</a:t>
            </a:r>
            <a:endParaRPr lang="ko-KR" altLang="en-US" sz="5000" dirty="0"/>
          </a:p>
        </p:txBody>
      </p:sp>
    </p:spTree>
    <p:extLst>
      <p:ext uri="{BB962C8B-B14F-4D97-AF65-F5344CB8AC3E}">
        <p14:creationId xmlns:p14="http://schemas.microsoft.com/office/powerpoint/2010/main" val="39320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10704B-E41D-A67D-939A-A3AD1312FCCB}"/>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Background</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AutoShape 2">
            <a:extLst>
              <a:ext uri="{FF2B5EF4-FFF2-40B4-BE49-F238E27FC236}">
                <a16:creationId xmlns:a16="http://schemas.microsoft.com/office/drawing/2014/main" id="{99FBC0C7-9E0A-3BBE-0609-AF8FC40F756B}"/>
              </a:ext>
            </a:extLst>
          </p:cNvPr>
          <p:cNvSpPr>
            <a:spLocks noChangeArrowheads="1"/>
          </p:cNvSpPr>
          <p:nvPr/>
        </p:nvSpPr>
        <p:spPr bwMode="auto">
          <a:xfrm>
            <a:off x="254053"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Introduction</a:t>
            </a:r>
          </a:p>
        </p:txBody>
      </p:sp>
      <p:pic>
        <p:nvPicPr>
          <p:cNvPr id="2" name="Picture 2" descr="Surface inspection system of steel strip based on machine vision. |  Download Scientific Diagram">
            <a:extLst>
              <a:ext uri="{FF2B5EF4-FFF2-40B4-BE49-F238E27FC236}">
                <a16:creationId xmlns:a16="http://schemas.microsoft.com/office/drawing/2014/main" id="{80C57A0D-6768-8A56-5FBB-3A67F7931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1" y="1326538"/>
            <a:ext cx="4664456" cy="225195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2994AA9C-5633-D83B-7EC5-AC3E7B901FF7}"/>
              </a:ext>
            </a:extLst>
          </p:cNvPr>
          <p:cNvCxnSpPr/>
          <p:nvPr/>
        </p:nvCxnSpPr>
        <p:spPr>
          <a:xfrm>
            <a:off x="5034013" y="861297"/>
            <a:ext cx="0" cy="5818636"/>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318E15-B3BE-4D27-854C-F708B3656DC1}"/>
              </a:ext>
            </a:extLst>
          </p:cNvPr>
          <p:cNvSpPr txBox="1"/>
          <p:nvPr/>
        </p:nvSpPr>
        <p:spPr>
          <a:xfrm>
            <a:off x="254156" y="3587737"/>
            <a:ext cx="4664447" cy="2800575"/>
          </a:xfrm>
          <a:prstGeom prst="rect">
            <a:avLst/>
          </a:prstGeom>
          <a:noFill/>
        </p:spPr>
        <p:txBody>
          <a:bodyPr wrap="square" rtlCol="0">
            <a:spAutoFit/>
          </a:bodyPr>
          <a:lstStyle/>
          <a:p>
            <a:pPr>
              <a:lnSpc>
                <a:spcPct val="150000"/>
              </a:lnSpc>
            </a:pPr>
            <a:r>
              <a:rPr lang="en-US" altLang="ko-KR" sz="1300" dirty="0"/>
              <a:t>In the steel industries, techniques for detecting surface defects (</a:t>
            </a:r>
            <a:r>
              <a:rPr lang="en-US" altLang="ko-KR" sz="1300" b="1" dirty="0"/>
              <a:t>anomaly detection</a:t>
            </a:r>
            <a:r>
              <a:rPr lang="en-US" altLang="ko-KR" sz="1300" dirty="0"/>
              <a:t>) on steel are actively being researched.</a:t>
            </a:r>
          </a:p>
          <a:p>
            <a:pPr>
              <a:lnSpc>
                <a:spcPct val="150000"/>
              </a:lnSpc>
            </a:pPr>
            <a:endParaRPr lang="en-US" altLang="ko-KR" sz="1300" dirty="0"/>
          </a:p>
          <a:p>
            <a:pPr>
              <a:lnSpc>
                <a:spcPct val="150000"/>
              </a:lnSpc>
            </a:pPr>
            <a:r>
              <a:rPr lang="en-US" altLang="ko-KR" sz="1400" dirty="0"/>
              <a:t>There are two main limitations in the detection of such steel anomalies:</a:t>
            </a:r>
          </a:p>
          <a:p>
            <a:pPr marL="285750" indent="-285750">
              <a:lnSpc>
                <a:spcPct val="150000"/>
              </a:lnSpc>
              <a:buFont typeface="Arial" panose="020B0604020202020204" pitchFamily="34" charset="0"/>
              <a:buChar char="•"/>
            </a:pPr>
            <a:r>
              <a:rPr lang="en-US" altLang="ko-KR" sz="1300" dirty="0"/>
              <a:t>Defect elements actually appear very infrequently.</a:t>
            </a:r>
          </a:p>
          <a:p>
            <a:pPr marL="285750" indent="-285750">
              <a:lnSpc>
                <a:spcPct val="150000"/>
              </a:lnSpc>
              <a:buFont typeface="Arial" panose="020B0604020202020204" pitchFamily="34" charset="0"/>
              <a:buChar char="•"/>
            </a:pPr>
            <a:r>
              <a:rPr lang="en-US" altLang="ko-KR" sz="1300" dirty="0"/>
              <a:t>Even when defects occur, companies generally do not disclose them.</a:t>
            </a:r>
            <a:endParaRPr lang="ko-KR" altLang="en-US" sz="1300" dirty="0"/>
          </a:p>
        </p:txBody>
      </p:sp>
      <p:sp>
        <p:nvSpPr>
          <p:cNvPr id="8" name="AutoShape 2">
            <a:extLst>
              <a:ext uri="{FF2B5EF4-FFF2-40B4-BE49-F238E27FC236}">
                <a16:creationId xmlns:a16="http://schemas.microsoft.com/office/drawing/2014/main" id="{B5435AD6-B177-7D44-CA90-FFCF2B70D3F5}"/>
              </a:ext>
            </a:extLst>
          </p:cNvPr>
          <p:cNvSpPr>
            <a:spLocks noChangeArrowheads="1"/>
          </p:cNvSpPr>
          <p:nvPr/>
        </p:nvSpPr>
        <p:spPr bwMode="auto">
          <a:xfrm>
            <a:off x="5149424"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Problem statement</a:t>
            </a:r>
          </a:p>
        </p:txBody>
      </p:sp>
      <p:sp>
        <p:nvSpPr>
          <p:cNvPr id="9" name="TextBox 8">
            <a:extLst>
              <a:ext uri="{FF2B5EF4-FFF2-40B4-BE49-F238E27FC236}">
                <a16:creationId xmlns:a16="http://schemas.microsoft.com/office/drawing/2014/main" id="{31150C05-A118-2FAD-8009-11D3D70BE966}"/>
              </a:ext>
            </a:extLst>
          </p:cNvPr>
          <p:cNvSpPr txBox="1"/>
          <p:nvPr/>
        </p:nvSpPr>
        <p:spPr>
          <a:xfrm>
            <a:off x="5169972" y="1337048"/>
            <a:ext cx="6778795" cy="16291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ko-KR" sz="1300" dirty="0"/>
              <a:t>Defect elements actually appear very infrequently</a:t>
            </a:r>
          </a:p>
          <a:p>
            <a:pPr marL="285750" indent="-285750">
              <a:lnSpc>
                <a:spcPct val="200000"/>
              </a:lnSpc>
              <a:buFont typeface="Arial" panose="020B0604020202020204" pitchFamily="34" charset="0"/>
              <a:buChar char="•"/>
            </a:pPr>
            <a:r>
              <a:rPr lang="en-US" altLang="ko-KR" sz="1300" dirty="0"/>
              <a:t>Model that satisfy under requirements needs to be developed</a:t>
            </a:r>
          </a:p>
          <a:p>
            <a:pPr marL="342900" indent="-342900">
              <a:lnSpc>
                <a:spcPct val="200000"/>
              </a:lnSpc>
              <a:buAutoNum type="arabicParenR"/>
            </a:pPr>
            <a:r>
              <a:rPr lang="en-US" altLang="ko-KR" sz="1300" b="1" dirty="0"/>
              <a:t>Perform training using only a single class (normal data).</a:t>
            </a:r>
          </a:p>
          <a:p>
            <a:pPr marL="342900" indent="-342900">
              <a:lnSpc>
                <a:spcPct val="200000"/>
              </a:lnSpc>
              <a:buFontTx/>
              <a:buAutoNum type="arabicParenR"/>
            </a:pPr>
            <a:r>
              <a:rPr lang="en-US" altLang="ko-KR" sz="1300" b="1" dirty="0"/>
              <a:t>Based on the training process, detect abnormal parts in the inference step.</a:t>
            </a:r>
            <a:endParaRPr lang="ko-KR" altLang="en-US" sz="1300" b="1" dirty="0"/>
          </a:p>
        </p:txBody>
      </p:sp>
      <p:sp>
        <p:nvSpPr>
          <p:cNvPr id="10" name="화살표: 오른쪽 9">
            <a:extLst>
              <a:ext uri="{FF2B5EF4-FFF2-40B4-BE49-F238E27FC236}">
                <a16:creationId xmlns:a16="http://schemas.microsoft.com/office/drawing/2014/main" id="{C3E369F2-F87F-0257-9BE9-A64F33AE7B49}"/>
              </a:ext>
            </a:extLst>
          </p:cNvPr>
          <p:cNvSpPr/>
          <p:nvPr/>
        </p:nvSpPr>
        <p:spPr>
          <a:xfrm>
            <a:off x="9067801" y="1304517"/>
            <a:ext cx="1715808" cy="645746"/>
          </a:xfrm>
          <a:prstGeom prst="rightArrow">
            <a:avLst>
              <a:gd name="adj1" fmla="val 50000"/>
              <a:gd name="adj2" fmla="val 38673"/>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427DC2E0-B2C4-DE7B-3F4C-6CA01241B873}"/>
              </a:ext>
            </a:extLst>
          </p:cNvPr>
          <p:cNvSpPr txBox="1"/>
          <p:nvPr/>
        </p:nvSpPr>
        <p:spPr>
          <a:xfrm>
            <a:off x="10221801" y="1450295"/>
            <a:ext cx="1970199" cy="353751"/>
          </a:xfrm>
          <a:prstGeom prst="rect">
            <a:avLst/>
          </a:prstGeom>
          <a:noFill/>
        </p:spPr>
        <p:txBody>
          <a:bodyPr wrap="square" rtlCol="0">
            <a:spAutoFit/>
          </a:bodyPr>
          <a:lstStyle/>
          <a:p>
            <a:pPr>
              <a:lnSpc>
                <a:spcPct val="150000"/>
              </a:lnSpc>
            </a:pPr>
            <a:r>
              <a:rPr lang="en-US" altLang="ko-KR" sz="1300" b="1" dirty="0">
                <a:solidFill>
                  <a:srgbClr val="FF0000"/>
                </a:solidFill>
              </a:rPr>
              <a:t>Class imbalance</a:t>
            </a:r>
          </a:p>
        </p:txBody>
      </p:sp>
    </p:spTree>
    <p:extLst>
      <p:ext uri="{BB962C8B-B14F-4D97-AF65-F5344CB8AC3E}">
        <p14:creationId xmlns:p14="http://schemas.microsoft.com/office/powerpoint/2010/main" val="3808662103"/>
      </p:ext>
    </p:extLst>
  </p:cSld>
  <p:clrMapOvr>
    <a:masterClrMapping/>
  </p:clrMapOvr>
  <mc:AlternateContent xmlns:mc="http://schemas.openxmlformats.org/markup-compatibility/2006">
    <mc:Choice xmlns:p14="http://schemas.microsoft.com/office/powerpoint/2010/main" Requires="p14">
      <p:transition spd="slow" p14:dur="2000" advTm="2301"/>
    </mc:Choice>
    <mc:Fallback>
      <p:transition spd="slow" advTm="23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08212A6B-963E-8AAD-9BD5-99F7A1193BE1}"/>
              </a:ext>
            </a:extLst>
          </p:cNvPr>
          <p:cNvGrpSpPr/>
          <p:nvPr/>
        </p:nvGrpSpPr>
        <p:grpSpPr>
          <a:xfrm>
            <a:off x="263780" y="1499152"/>
            <a:ext cx="7465305" cy="2152886"/>
            <a:chOff x="263781" y="944348"/>
            <a:chExt cx="6741806" cy="2152886"/>
          </a:xfrm>
        </p:grpSpPr>
        <p:pic>
          <p:nvPicPr>
            <p:cNvPr id="4" name="그림 3">
              <a:extLst>
                <a:ext uri="{FF2B5EF4-FFF2-40B4-BE49-F238E27FC236}">
                  <a16:creationId xmlns:a16="http://schemas.microsoft.com/office/drawing/2014/main" id="{D23A4A39-ECB0-85C9-957B-ABAE15D2E6B9}"/>
                </a:ext>
              </a:extLst>
            </p:cNvPr>
            <p:cNvPicPr>
              <a:picLocks noChangeAspect="1"/>
            </p:cNvPicPr>
            <p:nvPr/>
          </p:nvPicPr>
          <p:blipFill rotWithShape="1">
            <a:blip r:embed="rId3"/>
            <a:srcRect t="4837"/>
            <a:stretch/>
          </p:blipFill>
          <p:spPr>
            <a:xfrm>
              <a:off x="263781" y="944348"/>
              <a:ext cx="6741806" cy="2152886"/>
            </a:xfrm>
            <a:prstGeom prst="rect">
              <a:avLst/>
            </a:prstGeom>
          </p:spPr>
        </p:pic>
        <p:sp>
          <p:nvSpPr>
            <p:cNvPr id="8" name="직사각형 7">
              <a:extLst>
                <a:ext uri="{FF2B5EF4-FFF2-40B4-BE49-F238E27FC236}">
                  <a16:creationId xmlns:a16="http://schemas.microsoft.com/office/drawing/2014/main" id="{BC94F836-BD07-B5B7-86FD-FCD27438C589}"/>
                </a:ext>
              </a:extLst>
            </p:cNvPr>
            <p:cNvSpPr/>
            <p:nvPr/>
          </p:nvSpPr>
          <p:spPr>
            <a:xfrm>
              <a:off x="5076413" y="2669303"/>
              <a:ext cx="1809550" cy="35243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68CCEDE-0C8A-7EF1-2ED6-3D0EF40DB3D3}"/>
                </a:ext>
              </a:extLst>
            </p:cNvPr>
            <p:cNvSpPr/>
            <p:nvPr/>
          </p:nvSpPr>
          <p:spPr>
            <a:xfrm>
              <a:off x="4429023" y="2101457"/>
              <a:ext cx="1809550" cy="35243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AutoShape 2">
            <a:extLst>
              <a:ext uri="{FF2B5EF4-FFF2-40B4-BE49-F238E27FC236}">
                <a16:creationId xmlns:a16="http://schemas.microsoft.com/office/drawing/2014/main" id="{4F006C24-4873-639D-0200-FAE9E1DFADB1}"/>
              </a:ext>
            </a:extLst>
          </p:cNvPr>
          <p:cNvSpPr>
            <a:spLocks noChangeArrowheads="1"/>
          </p:cNvSpPr>
          <p:nvPr/>
        </p:nvSpPr>
        <p:spPr bwMode="auto">
          <a:xfrm>
            <a:off x="243232" y="845529"/>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Overview</a:t>
            </a:r>
          </a:p>
        </p:txBody>
      </p:sp>
      <p:sp>
        <p:nvSpPr>
          <p:cNvPr id="5" name="TextBox 4">
            <a:extLst>
              <a:ext uri="{FF2B5EF4-FFF2-40B4-BE49-F238E27FC236}">
                <a16:creationId xmlns:a16="http://schemas.microsoft.com/office/drawing/2014/main" id="{E3587F32-C4D6-D030-779A-79C436C0D96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Techniques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aphicFrame>
        <p:nvGraphicFramePr>
          <p:cNvPr id="2" name="표 1">
            <a:extLst>
              <a:ext uri="{FF2B5EF4-FFF2-40B4-BE49-F238E27FC236}">
                <a16:creationId xmlns:a16="http://schemas.microsoft.com/office/drawing/2014/main" id="{DCD418CE-56D9-FE7F-AE63-0EFEAC17B7CF}"/>
              </a:ext>
            </a:extLst>
          </p:cNvPr>
          <p:cNvGraphicFramePr>
            <a:graphicFrameLocks noGrp="1"/>
          </p:cNvGraphicFramePr>
          <p:nvPr>
            <p:extLst>
              <p:ext uri="{D42A27DB-BD31-4B8C-83A1-F6EECF244321}">
                <p14:modId xmlns:p14="http://schemas.microsoft.com/office/powerpoint/2010/main" val="512895420"/>
              </p:ext>
            </p:extLst>
          </p:nvPr>
        </p:nvGraphicFramePr>
        <p:xfrm>
          <a:off x="362205" y="3796625"/>
          <a:ext cx="9655530" cy="2289688"/>
        </p:xfrm>
        <a:graphic>
          <a:graphicData uri="http://schemas.openxmlformats.org/drawingml/2006/table">
            <a:tbl>
              <a:tblPr firstRow="1" bandRow="1">
                <a:tableStyleId>{5940675A-B579-460E-94D1-54222C63F5DA}</a:tableStyleId>
              </a:tblPr>
              <a:tblGrid>
                <a:gridCol w="2791320">
                  <a:extLst>
                    <a:ext uri="{9D8B030D-6E8A-4147-A177-3AD203B41FA5}">
                      <a16:colId xmlns:a16="http://schemas.microsoft.com/office/drawing/2014/main" val="2984875144"/>
                    </a:ext>
                  </a:extLst>
                </a:gridCol>
                <a:gridCol w="6864210">
                  <a:extLst>
                    <a:ext uri="{9D8B030D-6E8A-4147-A177-3AD203B41FA5}">
                      <a16:colId xmlns:a16="http://schemas.microsoft.com/office/drawing/2014/main" val="3432889704"/>
                    </a:ext>
                  </a:extLst>
                </a:gridCol>
              </a:tblGrid>
              <a:tr h="442882">
                <a:tc>
                  <a:txBody>
                    <a:bodyPr/>
                    <a:lstStyle/>
                    <a:p>
                      <a:pPr algn="ctr" latinLnBrk="1"/>
                      <a:r>
                        <a:rPr lang="en-US" altLang="ko-KR" sz="1400" b="1" dirty="0"/>
                        <a:t>Methods</a:t>
                      </a:r>
                      <a:endParaRPr lang="ko-KR" altLang="en-US" sz="1400" b="1" dirty="0"/>
                    </a:p>
                  </a:txBody>
                  <a:tcPr anchor="ctr">
                    <a:solidFill>
                      <a:schemeClr val="bg2"/>
                    </a:solidFill>
                  </a:tcPr>
                </a:tc>
                <a:tc>
                  <a:txBody>
                    <a:bodyPr/>
                    <a:lstStyle/>
                    <a:p>
                      <a:pPr algn="ctr" latinLnBrk="1"/>
                      <a:r>
                        <a:rPr lang="en-US" altLang="ko-KR" sz="1400" b="1" dirty="0"/>
                        <a:t>Methodology</a:t>
                      </a:r>
                      <a:endParaRPr lang="ko-KR" altLang="en-US" sz="1400" b="1" dirty="0"/>
                    </a:p>
                  </a:txBody>
                  <a:tcPr anchor="ctr">
                    <a:solidFill>
                      <a:schemeClr val="bg2"/>
                    </a:solidFill>
                  </a:tcPr>
                </a:tc>
                <a:extLst>
                  <a:ext uri="{0D108BD9-81ED-4DB2-BD59-A6C34878D82A}">
                    <a16:rowId xmlns:a16="http://schemas.microsoft.com/office/drawing/2014/main" val="1913970276"/>
                  </a:ext>
                </a:extLst>
              </a:tr>
              <a:tr h="442882">
                <a:tc>
                  <a:txBody>
                    <a:bodyPr/>
                    <a:lstStyle/>
                    <a:p>
                      <a:pPr algn="ctr" latinLnBrk="1"/>
                      <a:r>
                        <a:rPr lang="en-US" altLang="ko-KR" sz="1400" b="1" dirty="0"/>
                        <a:t>Teacher-Student network</a:t>
                      </a:r>
                      <a:endParaRPr lang="ko-KR" altLang="en-US" sz="1400" b="1" dirty="0"/>
                    </a:p>
                  </a:txBody>
                  <a:tcPr anchor="ctr">
                    <a:solidFill>
                      <a:schemeClr val="bg2"/>
                    </a:solidFill>
                  </a:tcPr>
                </a:tc>
                <a:tc>
                  <a:txBody>
                    <a:bodyPr/>
                    <a:lstStyle/>
                    <a:p>
                      <a:pPr algn="ctr" latinLnBrk="1"/>
                      <a:r>
                        <a:rPr lang="en-US" altLang="ko-KR" sz="1400" dirty="0"/>
                        <a:t>Knowledge distillation using backbone network for student model</a:t>
                      </a:r>
                      <a:endParaRPr lang="ko-KR" altLang="en-US" sz="1400" dirty="0"/>
                    </a:p>
                  </a:txBody>
                  <a:tcPr anchor="ctr"/>
                </a:tc>
                <a:extLst>
                  <a:ext uri="{0D108BD9-81ED-4DB2-BD59-A6C34878D82A}">
                    <a16:rowId xmlns:a16="http://schemas.microsoft.com/office/drawing/2014/main" val="4045659909"/>
                  </a:ext>
                </a:extLst>
              </a:tr>
              <a:tr h="442882">
                <a:tc>
                  <a:txBody>
                    <a:bodyPr/>
                    <a:lstStyle/>
                    <a:p>
                      <a:pPr algn="ctr" latinLnBrk="1"/>
                      <a:r>
                        <a:rPr lang="en-US" altLang="ko-KR" sz="1400" b="1" dirty="0"/>
                        <a:t>One-class classification</a:t>
                      </a:r>
                      <a:endParaRPr lang="ko-KR" altLang="en-US" sz="1400" b="1" dirty="0"/>
                    </a:p>
                  </a:txBody>
                  <a:tcPr anchor="ctr">
                    <a:solidFill>
                      <a:schemeClr val="bg2"/>
                    </a:solidFill>
                  </a:tcPr>
                </a:tc>
                <a:tc>
                  <a:txBody>
                    <a:bodyPr/>
                    <a:lstStyle/>
                    <a:p>
                      <a:pPr algn="ctr" latinLnBrk="1"/>
                      <a:r>
                        <a:rPr lang="en-US" altLang="ko-KR" sz="1400" dirty="0"/>
                        <a:t>Finding the hypersphere of the distribution held by normal data</a:t>
                      </a:r>
                      <a:endParaRPr lang="ko-KR" altLang="en-US" sz="1400" dirty="0"/>
                    </a:p>
                  </a:txBody>
                  <a:tcPr anchor="ctr"/>
                </a:tc>
                <a:extLst>
                  <a:ext uri="{0D108BD9-81ED-4DB2-BD59-A6C34878D82A}">
                    <a16:rowId xmlns:a16="http://schemas.microsoft.com/office/drawing/2014/main" val="4030179315"/>
                  </a:ext>
                </a:extLst>
              </a:tr>
              <a:tr h="442882">
                <a:tc>
                  <a:txBody>
                    <a:bodyPr/>
                    <a:lstStyle/>
                    <a:p>
                      <a:pPr algn="ctr" latinLnBrk="1"/>
                      <a:r>
                        <a:rPr lang="en-US" altLang="ko-KR" sz="1400" b="1" dirty="0"/>
                        <a:t>Distribution map</a:t>
                      </a:r>
                      <a:endParaRPr lang="ko-KR" altLang="en-US" sz="1400" b="1" dirty="0"/>
                    </a:p>
                  </a:txBody>
                  <a:tcPr anchor="ctr">
                    <a:solidFill>
                      <a:schemeClr val="bg2"/>
                    </a:solidFill>
                  </a:tcPr>
                </a:tc>
                <a:tc>
                  <a:txBody>
                    <a:bodyPr/>
                    <a:lstStyle/>
                    <a:p>
                      <a:pPr algn="ctr" latinLnBrk="1"/>
                      <a:r>
                        <a:rPr lang="en-US" altLang="ko-KR" sz="1400" dirty="0"/>
                        <a:t>Mapping the feature distribution using Normalizing Flow to a Gaussian distribution</a:t>
                      </a:r>
                      <a:endParaRPr lang="ko-KR" altLang="en-US" sz="1400" dirty="0"/>
                    </a:p>
                  </a:txBody>
                  <a:tcPr anchor="ctr"/>
                </a:tc>
                <a:extLst>
                  <a:ext uri="{0D108BD9-81ED-4DB2-BD59-A6C34878D82A}">
                    <a16:rowId xmlns:a16="http://schemas.microsoft.com/office/drawing/2014/main" val="3238805679"/>
                  </a:ext>
                </a:extLst>
              </a:tr>
              <a:tr h="442882">
                <a:tc>
                  <a:txBody>
                    <a:bodyPr/>
                    <a:lstStyle/>
                    <a:p>
                      <a:pPr algn="ctr" latinLnBrk="1"/>
                      <a:r>
                        <a:rPr lang="en-US" altLang="ko-KR" sz="1400" b="1" dirty="0"/>
                        <a:t>Memory bank</a:t>
                      </a:r>
                      <a:endParaRPr lang="ko-KR" altLang="en-US" sz="1400" b="1" dirty="0"/>
                    </a:p>
                  </a:txBody>
                  <a:tcPr anchor="ctr">
                    <a:solidFill>
                      <a:schemeClr val="bg2"/>
                    </a:solidFill>
                  </a:tcPr>
                </a:tc>
                <a:tc>
                  <a:txBody>
                    <a:bodyPr/>
                    <a:lstStyle/>
                    <a:p>
                      <a:pPr algn="ctr" latinLnBrk="1"/>
                      <a:r>
                        <a:rPr lang="en-US" altLang="ko-KR" sz="1400" dirty="0"/>
                        <a:t>Mapping the distribution held by normal data to a Memory bank</a:t>
                      </a:r>
                      <a:endParaRPr lang="ko-KR" altLang="en-US" sz="1400" dirty="0"/>
                    </a:p>
                  </a:txBody>
                  <a:tcPr anchor="ctr"/>
                </a:tc>
                <a:extLst>
                  <a:ext uri="{0D108BD9-81ED-4DB2-BD59-A6C34878D82A}">
                    <a16:rowId xmlns:a16="http://schemas.microsoft.com/office/drawing/2014/main" val="1407015540"/>
                  </a:ext>
                </a:extLst>
              </a:tr>
            </a:tbl>
          </a:graphicData>
        </a:graphic>
      </p:graphicFrame>
      <p:sp>
        <p:nvSpPr>
          <p:cNvPr id="6" name="직사각형 5">
            <a:extLst>
              <a:ext uri="{FF2B5EF4-FFF2-40B4-BE49-F238E27FC236}">
                <a16:creationId xmlns:a16="http://schemas.microsoft.com/office/drawing/2014/main" id="{719AE9C2-26F8-5350-9A37-168508397CF1}"/>
              </a:ext>
            </a:extLst>
          </p:cNvPr>
          <p:cNvSpPr/>
          <p:nvPr/>
        </p:nvSpPr>
        <p:spPr>
          <a:xfrm>
            <a:off x="2149749" y="2034745"/>
            <a:ext cx="1948118" cy="35243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8241637"/>
      </p:ext>
    </p:extLst>
  </p:cSld>
  <p:clrMapOvr>
    <a:masterClrMapping/>
  </p:clrMapOvr>
  <mc:AlternateContent xmlns:mc="http://schemas.openxmlformats.org/markup-compatibility/2006">
    <mc:Choice xmlns:p14="http://schemas.microsoft.com/office/powerpoint/2010/main" Requires="p14">
      <p:transition spd="slow" p14:dur="2000" advTm="1365"/>
    </mc:Choice>
    <mc:Fallback>
      <p:transition spd="slow" advTm="13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08212A6B-963E-8AAD-9BD5-99F7A1193BE1}"/>
              </a:ext>
            </a:extLst>
          </p:cNvPr>
          <p:cNvGrpSpPr/>
          <p:nvPr/>
        </p:nvGrpSpPr>
        <p:grpSpPr>
          <a:xfrm>
            <a:off x="263780" y="1499152"/>
            <a:ext cx="7465305" cy="2152886"/>
            <a:chOff x="263781" y="944348"/>
            <a:chExt cx="6741806" cy="2152886"/>
          </a:xfrm>
        </p:grpSpPr>
        <p:pic>
          <p:nvPicPr>
            <p:cNvPr id="4" name="그림 3">
              <a:extLst>
                <a:ext uri="{FF2B5EF4-FFF2-40B4-BE49-F238E27FC236}">
                  <a16:creationId xmlns:a16="http://schemas.microsoft.com/office/drawing/2014/main" id="{D23A4A39-ECB0-85C9-957B-ABAE15D2E6B9}"/>
                </a:ext>
              </a:extLst>
            </p:cNvPr>
            <p:cNvPicPr>
              <a:picLocks noChangeAspect="1"/>
            </p:cNvPicPr>
            <p:nvPr/>
          </p:nvPicPr>
          <p:blipFill rotWithShape="1">
            <a:blip r:embed="rId3"/>
            <a:srcRect t="4837"/>
            <a:stretch/>
          </p:blipFill>
          <p:spPr>
            <a:xfrm>
              <a:off x="263781" y="944348"/>
              <a:ext cx="6741806" cy="2152886"/>
            </a:xfrm>
            <a:prstGeom prst="rect">
              <a:avLst/>
            </a:prstGeom>
          </p:spPr>
        </p:pic>
        <p:sp>
          <p:nvSpPr>
            <p:cNvPr id="8" name="직사각형 7">
              <a:extLst>
                <a:ext uri="{FF2B5EF4-FFF2-40B4-BE49-F238E27FC236}">
                  <a16:creationId xmlns:a16="http://schemas.microsoft.com/office/drawing/2014/main" id="{BC94F836-BD07-B5B7-86FD-FCD27438C589}"/>
                </a:ext>
              </a:extLst>
            </p:cNvPr>
            <p:cNvSpPr/>
            <p:nvPr/>
          </p:nvSpPr>
          <p:spPr>
            <a:xfrm>
              <a:off x="5076413" y="2669303"/>
              <a:ext cx="1809550" cy="35243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68CCEDE-0C8A-7EF1-2ED6-3D0EF40DB3D3}"/>
                </a:ext>
              </a:extLst>
            </p:cNvPr>
            <p:cNvSpPr/>
            <p:nvPr/>
          </p:nvSpPr>
          <p:spPr>
            <a:xfrm>
              <a:off x="4429023" y="2101457"/>
              <a:ext cx="1809550" cy="35243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표 9">
            <a:extLst>
              <a:ext uri="{FF2B5EF4-FFF2-40B4-BE49-F238E27FC236}">
                <a16:creationId xmlns:a16="http://schemas.microsoft.com/office/drawing/2014/main" id="{8162F06C-C86D-4D21-0542-C8CA7E0E9BE1}"/>
              </a:ext>
            </a:extLst>
          </p:cNvPr>
          <p:cNvGraphicFramePr>
            <a:graphicFrameLocks noGrp="1"/>
          </p:cNvGraphicFramePr>
          <p:nvPr>
            <p:extLst>
              <p:ext uri="{D42A27DB-BD31-4B8C-83A1-F6EECF244321}">
                <p14:modId xmlns:p14="http://schemas.microsoft.com/office/powerpoint/2010/main" val="1971414633"/>
              </p:ext>
            </p:extLst>
          </p:nvPr>
        </p:nvGraphicFramePr>
        <p:xfrm>
          <a:off x="314367" y="3791953"/>
          <a:ext cx="6872585" cy="1950867"/>
        </p:xfrm>
        <a:graphic>
          <a:graphicData uri="http://schemas.openxmlformats.org/drawingml/2006/table">
            <a:tbl>
              <a:tblPr firstRow="1" bandRow="1">
                <a:tableStyleId>{5940675A-B579-460E-94D1-54222C63F5DA}</a:tableStyleId>
              </a:tblPr>
              <a:tblGrid>
                <a:gridCol w="1951566">
                  <a:extLst>
                    <a:ext uri="{9D8B030D-6E8A-4147-A177-3AD203B41FA5}">
                      <a16:colId xmlns:a16="http://schemas.microsoft.com/office/drawing/2014/main" val="3308978294"/>
                    </a:ext>
                  </a:extLst>
                </a:gridCol>
                <a:gridCol w="2554423">
                  <a:extLst>
                    <a:ext uri="{9D8B030D-6E8A-4147-A177-3AD203B41FA5}">
                      <a16:colId xmlns:a16="http://schemas.microsoft.com/office/drawing/2014/main" val="870453027"/>
                    </a:ext>
                  </a:extLst>
                </a:gridCol>
                <a:gridCol w="2366596">
                  <a:extLst>
                    <a:ext uri="{9D8B030D-6E8A-4147-A177-3AD203B41FA5}">
                      <a16:colId xmlns:a16="http://schemas.microsoft.com/office/drawing/2014/main" val="3375788000"/>
                    </a:ext>
                  </a:extLst>
                </a:gridCol>
              </a:tblGrid>
              <a:tr h="538744">
                <a:tc>
                  <a:txBody>
                    <a:bodyPr/>
                    <a:lstStyle/>
                    <a:p>
                      <a:pPr algn="ctr" latinLnBrk="1"/>
                      <a:r>
                        <a:rPr lang="en-US" altLang="ko-KR" sz="1400" b="1" dirty="0"/>
                        <a:t>Methodology</a:t>
                      </a:r>
                      <a:endParaRPr lang="ko-KR" altLang="en-US" sz="1400" b="1" dirty="0"/>
                    </a:p>
                  </a:txBody>
                  <a:tcPr anchor="ctr">
                    <a:solidFill>
                      <a:schemeClr val="bg2"/>
                    </a:solidFill>
                  </a:tcPr>
                </a:tc>
                <a:tc>
                  <a:txBody>
                    <a:bodyPr/>
                    <a:lstStyle/>
                    <a:p>
                      <a:pPr algn="ctr" latinLnBrk="1"/>
                      <a:r>
                        <a:rPr lang="en-US" altLang="ko-KR" sz="1400" b="1" dirty="0"/>
                        <a:t>Model</a:t>
                      </a:r>
                      <a:endParaRPr lang="ko-KR" altLang="en-US" sz="14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dirty="0"/>
                        <a:t>Application</a:t>
                      </a:r>
                      <a:endParaRPr lang="ko-KR" altLang="en-US" sz="1400" b="1" dirty="0"/>
                    </a:p>
                  </a:txBody>
                  <a:tcPr anchor="ctr">
                    <a:solidFill>
                      <a:schemeClr val="bg2"/>
                    </a:solidFill>
                  </a:tcPr>
                </a:tc>
                <a:extLst>
                  <a:ext uri="{0D108BD9-81ED-4DB2-BD59-A6C34878D82A}">
                    <a16:rowId xmlns:a16="http://schemas.microsoft.com/office/drawing/2014/main" val="1535323773"/>
                  </a:ext>
                </a:extLst>
              </a:tr>
              <a:tr h="583759">
                <a:tc>
                  <a:txBody>
                    <a:bodyPr/>
                    <a:lstStyle/>
                    <a:p>
                      <a:pPr algn="ctr" latinLnBrk="1"/>
                      <a:r>
                        <a:rPr lang="en-US" altLang="ko-KR" sz="1400" b="0" dirty="0"/>
                        <a:t>Reconstruction based</a:t>
                      </a:r>
                      <a:endParaRPr lang="ko-KR" altLang="en-US" sz="1400" b="0" dirty="0"/>
                    </a:p>
                  </a:txBody>
                  <a:tcPr anchor="ctr"/>
                </a:tc>
                <a:tc>
                  <a:txBody>
                    <a:bodyPr/>
                    <a:lstStyle/>
                    <a:p>
                      <a:pPr algn="ctr" latinLnBrk="1"/>
                      <a:r>
                        <a:rPr lang="en-US" altLang="ko-KR" sz="1400" b="0" dirty="0"/>
                        <a:t>Convolutional autoencoder</a:t>
                      </a:r>
                      <a:endParaRPr lang="ko-KR" altLang="en-US" sz="1400" b="0" dirty="0"/>
                    </a:p>
                  </a:txBody>
                  <a:tcPr anchor="ctr"/>
                </a:tc>
                <a:tc rowSpan="3">
                  <a:txBody>
                    <a:bodyPr/>
                    <a:lstStyle/>
                    <a:p>
                      <a:pPr marL="285750" indent="-285750" algn="ctr" latinLnBrk="1">
                        <a:lnSpc>
                          <a:spcPct val="200000"/>
                        </a:lnSpc>
                        <a:buFont typeface="Arial" panose="020B0604020202020204" pitchFamily="34" charset="0"/>
                        <a:buChar char="•"/>
                      </a:pPr>
                      <a:r>
                        <a:rPr lang="en-US" altLang="ko-KR" sz="1400" b="0" u="none" dirty="0" err="1"/>
                        <a:t>MVTec</a:t>
                      </a:r>
                      <a:r>
                        <a:rPr lang="en-US" altLang="ko-KR" sz="1400" b="0" u="none" dirty="0"/>
                        <a:t> dataset</a:t>
                      </a:r>
                      <a:r>
                        <a:rPr lang="en-US" altLang="ko-KR" sz="1400" b="0" u="sng" dirty="0"/>
                        <a:t> </a:t>
                      </a:r>
                    </a:p>
                    <a:p>
                      <a:pPr marL="285750" indent="-285750" algn="ctr" latinLnBrk="1">
                        <a:lnSpc>
                          <a:spcPct val="200000"/>
                        </a:lnSpc>
                        <a:buFont typeface="Arial" panose="020B0604020202020204" pitchFamily="34" charset="0"/>
                        <a:buChar char="•"/>
                      </a:pPr>
                      <a:r>
                        <a:rPr lang="en-US" altLang="ko-KR" sz="1400" b="0" u="none" dirty="0" err="1"/>
                        <a:t>Severstal</a:t>
                      </a:r>
                      <a:r>
                        <a:rPr lang="en-US" altLang="ko-KR" sz="1400" b="0" u="none" dirty="0"/>
                        <a:t> steel dataset</a:t>
                      </a:r>
                      <a:endParaRPr lang="ko-KR" altLang="en-US" sz="1400" b="0" u="none" dirty="0"/>
                    </a:p>
                  </a:txBody>
                  <a:tcPr anchor="ctr"/>
                </a:tc>
                <a:extLst>
                  <a:ext uri="{0D108BD9-81ED-4DB2-BD59-A6C34878D82A}">
                    <a16:rowId xmlns:a16="http://schemas.microsoft.com/office/drawing/2014/main" val="3820893807"/>
                  </a:ext>
                </a:extLst>
              </a:tr>
              <a:tr h="414182">
                <a:tc>
                  <a:txBody>
                    <a:bodyPr/>
                    <a:lstStyle/>
                    <a:p>
                      <a:pPr algn="ctr" latinLnBrk="1"/>
                      <a:r>
                        <a:rPr lang="en-US" altLang="ko-KR" sz="1400" b="0" dirty="0"/>
                        <a:t>Memory bank</a:t>
                      </a:r>
                      <a:endParaRPr lang="ko-KR" altLang="en-US" sz="1400" b="0" dirty="0"/>
                    </a:p>
                  </a:txBody>
                  <a:tcPr anchor="ctr"/>
                </a:tc>
                <a:tc>
                  <a:txBody>
                    <a:bodyPr/>
                    <a:lstStyle/>
                    <a:p>
                      <a:pPr algn="ctr" latinLnBrk="1"/>
                      <a:r>
                        <a:rPr lang="en-US" altLang="ko-KR" sz="1400" b="0" dirty="0" err="1"/>
                        <a:t>Patchcore</a:t>
                      </a:r>
                      <a:endParaRPr lang="ko-KR" altLang="en-US" sz="1400" b="0" dirty="0"/>
                    </a:p>
                  </a:txBody>
                  <a:tcPr anchor="ctr"/>
                </a:tc>
                <a:tc vMerge="1">
                  <a:txBody>
                    <a:bodyPr/>
                    <a:lstStyle/>
                    <a:p>
                      <a:pPr algn="ctr" latinLnBrk="1"/>
                      <a:endParaRPr lang="ko-KR" altLang="en-US" sz="1400" b="1" dirty="0"/>
                    </a:p>
                  </a:txBody>
                  <a:tcPr anchor="ctr"/>
                </a:tc>
                <a:extLst>
                  <a:ext uri="{0D108BD9-81ED-4DB2-BD59-A6C34878D82A}">
                    <a16:rowId xmlns:a16="http://schemas.microsoft.com/office/drawing/2014/main" val="2681200883"/>
                  </a:ext>
                </a:extLst>
              </a:tr>
              <a:tr h="414182">
                <a:tc>
                  <a:txBody>
                    <a:bodyPr/>
                    <a:lstStyle/>
                    <a:p>
                      <a:pPr algn="ctr" latinLnBrk="1"/>
                      <a:r>
                        <a:rPr lang="en-US" altLang="ko-KR" sz="1400" b="0" dirty="0"/>
                        <a:t>Reconstruction based</a:t>
                      </a:r>
                      <a:endParaRPr lang="ko-KR" altLang="en-US" sz="1400" b="0" dirty="0"/>
                    </a:p>
                  </a:txBody>
                  <a:tcPr anchor="ctr"/>
                </a:tc>
                <a:tc>
                  <a:txBody>
                    <a:bodyPr/>
                    <a:lstStyle/>
                    <a:p>
                      <a:pPr algn="ctr" latinLnBrk="1"/>
                      <a:r>
                        <a:rPr lang="en-US" altLang="ko-KR" sz="1400" b="0" dirty="0"/>
                        <a:t>DRAEM</a:t>
                      </a:r>
                      <a:endParaRPr lang="ko-KR" altLang="en-US" sz="1400" b="0" dirty="0"/>
                    </a:p>
                  </a:txBody>
                  <a:tcPr anchor="ctr"/>
                </a:tc>
                <a:tc vMerge="1">
                  <a:txBody>
                    <a:bodyPr/>
                    <a:lstStyle/>
                    <a:p>
                      <a:pPr algn="ctr" latinLnBrk="1"/>
                      <a:endParaRPr lang="ko-KR" altLang="en-US" sz="1400" b="1" dirty="0"/>
                    </a:p>
                  </a:txBody>
                  <a:tcPr anchor="ctr"/>
                </a:tc>
                <a:extLst>
                  <a:ext uri="{0D108BD9-81ED-4DB2-BD59-A6C34878D82A}">
                    <a16:rowId xmlns:a16="http://schemas.microsoft.com/office/drawing/2014/main" val="1887813163"/>
                  </a:ext>
                </a:extLst>
              </a:tr>
            </a:tbl>
          </a:graphicData>
        </a:graphic>
      </p:graphicFrame>
      <p:sp>
        <p:nvSpPr>
          <p:cNvPr id="11" name="화살표: 오른쪽 10">
            <a:extLst>
              <a:ext uri="{FF2B5EF4-FFF2-40B4-BE49-F238E27FC236}">
                <a16:creationId xmlns:a16="http://schemas.microsoft.com/office/drawing/2014/main" id="{02B9848E-E86A-E4E7-6D56-3AF09D98BE5A}"/>
              </a:ext>
            </a:extLst>
          </p:cNvPr>
          <p:cNvSpPr/>
          <p:nvPr/>
        </p:nvSpPr>
        <p:spPr>
          <a:xfrm>
            <a:off x="7062452" y="3677000"/>
            <a:ext cx="1403454" cy="1950866"/>
          </a:xfrm>
          <a:prstGeom prst="rightArrow">
            <a:avLst>
              <a:gd name="adj1" fmla="val 50000"/>
              <a:gd name="adj2" fmla="val 38673"/>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TextBox 12">
            <a:extLst>
              <a:ext uri="{FF2B5EF4-FFF2-40B4-BE49-F238E27FC236}">
                <a16:creationId xmlns:a16="http://schemas.microsoft.com/office/drawing/2014/main" id="{A7B21E14-4006-E7D6-4D20-FC93FCF2B79B}"/>
              </a:ext>
            </a:extLst>
          </p:cNvPr>
          <p:cNvSpPr txBox="1"/>
          <p:nvPr/>
        </p:nvSpPr>
        <p:spPr>
          <a:xfrm>
            <a:off x="8634078" y="4405186"/>
            <a:ext cx="4157248" cy="494494"/>
          </a:xfrm>
          <a:prstGeom prst="rect">
            <a:avLst/>
          </a:prstGeom>
          <a:noFill/>
        </p:spPr>
        <p:txBody>
          <a:bodyPr wrap="square" rtlCol="0">
            <a:spAutoFit/>
          </a:bodyPr>
          <a:lstStyle/>
          <a:p>
            <a:pPr>
              <a:lnSpc>
                <a:spcPct val="150000"/>
              </a:lnSpc>
              <a:spcBef>
                <a:spcPts val="125"/>
              </a:spcBef>
              <a:spcAft>
                <a:spcPts val="125"/>
              </a:spcAft>
            </a:pPr>
            <a:r>
              <a:rPr lang="en-US" altLang="ko-KR" sz="2000" dirty="0"/>
              <a:t>Performance Comparison</a:t>
            </a:r>
          </a:p>
        </p:txBody>
      </p:sp>
      <p:sp>
        <p:nvSpPr>
          <p:cNvPr id="3" name="AutoShape 2">
            <a:extLst>
              <a:ext uri="{FF2B5EF4-FFF2-40B4-BE49-F238E27FC236}">
                <a16:creationId xmlns:a16="http://schemas.microsoft.com/office/drawing/2014/main" id="{4F006C24-4873-639D-0200-FAE9E1DFADB1}"/>
              </a:ext>
            </a:extLst>
          </p:cNvPr>
          <p:cNvSpPr>
            <a:spLocks noChangeArrowheads="1"/>
          </p:cNvSpPr>
          <p:nvPr/>
        </p:nvSpPr>
        <p:spPr bwMode="auto">
          <a:xfrm>
            <a:off x="243232" y="845529"/>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Research purpose</a:t>
            </a:r>
          </a:p>
        </p:txBody>
      </p:sp>
      <p:sp>
        <p:nvSpPr>
          <p:cNvPr id="5" name="TextBox 4">
            <a:extLst>
              <a:ext uri="{FF2B5EF4-FFF2-40B4-BE49-F238E27FC236}">
                <a16:creationId xmlns:a16="http://schemas.microsoft.com/office/drawing/2014/main" id="{E3587F32-C4D6-D030-779A-79C436C0D96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Purpose</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Tree>
    <p:extLst>
      <p:ext uri="{BB962C8B-B14F-4D97-AF65-F5344CB8AC3E}">
        <p14:creationId xmlns:p14="http://schemas.microsoft.com/office/powerpoint/2010/main" val="2118427910"/>
      </p:ext>
    </p:extLst>
  </p:cSld>
  <p:clrMapOvr>
    <a:masterClrMapping/>
  </p:clrMapOvr>
  <mc:AlternateContent xmlns:mc="http://schemas.openxmlformats.org/markup-compatibility/2006">
    <mc:Choice xmlns:p14="http://schemas.microsoft.com/office/powerpoint/2010/main" Requires="p14">
      <p:transition spd="slow" p14:dur="2000" advTm="622"/>
    </mc:Choice>
    <mc:Fallback>
      <p:transition spd="slow" advTm="6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F31ADF-2EFF-FA30-78A1-3949826E5F33}"/>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Datasets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AutoShape 2">
            <a:extLst>
              <a:ext uri="{FF2B5EF4-FFF2-40B4-BE49-F238E27FC236}">
                <a16:creationId xmlns:a16="http://schemas.microsoft.com/office/drawing/2014/main" id="{DA4AF4F3-4F19-021F-2A32-DE19D14731FD}"/>
              </a:ext>
            </a:extLst>
          </p:cNvPr>
          <p:cNvSpPr>
            <a:spLocks noChangeArrowheads="1"/>
          </p:cNvSpPr>
          <p:nvPr/>
        </p:nvSpPr>
        <p:spPr bwMode="auto">
          <a:xfrm>
            <a:off x="254053"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err="1">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dataset</a:t>
            </a:r>
          </a:p>
        </p:txBody>
      </p:sp>
      <p:cxnSp>
        <p:nvCxnSpPr>
          <p:cNvPr id="6" name="직선 연결선 5">
            <a:extLst>
              <a:ext uri="{FF2B5EF4-FFF2-40B4-BE49-F238E27FC236}">
                <a16:creationId xmlns:a16="http://schemas.microsoft.com/office/drawing/2014/main" id="{2CD473EA-8CB3-570D-CE26-47B5BA9C0A7D}"/>
              </a:ext>
            </a:extLst>
          </p:cNvPr>
          <p:cNvCxnSpPr/>
          <p:nvPr/>
        </p:nvCxnSpPr>
        <p:spPr>
          <a:xfrm>
            <a:off x="5730241" y="861297"/>
            <a:ext cx="0" cy="5818636"/>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AutoShape 2">
            <a:extLst>
              <a:ext uri="{FF2B5EF4-FFF2-40B4-BE49-F238E27FC236}">
                <a16:creationId xmlns:a16="http://schemas.microsoft.com/office/drawing/2014/main" id="{D7183972-B9CB-7F8A-E948-4F282ECF0C0D}"/>
              </a:ext>
            </a:extLst>
          </p:cNvPr>
          <p:cNvSpPr>
            <a:spLocks noChangeArrowheads="1"/>
          </p:cNvSpPr>
          <p:nvPr/>
        </p:nvSpPr>
        <p:spPr bwMode="auto">
          <a:xfrm>
            <a:off x="5881625"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err="1">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Severstal</a:t>
            </a: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dataset</a:t>
            </a:r>
          </a:p>
        </p:txBody>
      </p:sp>
      <p:grpSp>
        <p:nvGrpSpPr>
          <p:cNvPr id="8" name="그룹 7">
            <a:extLst>
              <a:ext uri="{FF2B5EF4-FFF2-40B4-BE49-F238E27FC236}">
                <a16:creationId xmlns:a16="http://schemas.microsoft.com/office/drawing/2014/main" id="{29143520-B827-C474-18B8-7C70A09B246E}"/>
              </a:ext>
            </a:extLst>
          </p:cNvPr>
          <p:cNvGrpSpPr/>
          <p:nvPr/>
        </p:nvGrpSpPr>
        <p:grpSpPr>
          <a:xfrm>
            <a:off x="254053" y="1368561"/>
            <a:ext cx="5324805" cy="1257809"/>
            <a:chOff x="757681" y="21096707"/>
            <a:chExt cx="9487680" cy="2144293"/>
          </a:xfrm>
        </p:grpSpPr>
        <p:pic>
          <p:nvPicPr>
            <p:cNvPr id="9" name="그림 8" descr="카메라 렌즈, 원, 렌즈, 도자기이(가) 표시된 사진&#10;&#10;자동 생성된 설명">
              <a:extLst>
                <a:ext uri="{FF2B5EF4-FFF2-40B4-BE49-F238E27FC236}">
                  <a16:creationId xmlns:a16="http://schemas.microsoft.com/office/drawing/2014/main" id="{8098BEBA-FBA4-D53E-A691-5D8CFE6BA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81" y="21096709"/>
              <a:ext cx="2252219" cy="2144291"/>
            </a:xfrm>
            <a:prstGeom prst="rect">
              <a:avLst/>
            </a:prstGeom>
          </p:spPr>
        </p:pic>
        <p:pic>
          <p:nvPicPr>
            <p:cNvPr id="10" name="그림 9" descr="카메라 렌즈, 원, 렌즈, 도자기이(가) 표시된 사진&#10;&#10;자동 생성된 설명">
              <a:extLst>
                <a:ext uri="{FF2B5EF4-FFF2-40B4-BE49-F238E27FC236}">
                  <a16:creationId xmlns:a16="http://schemas.microsoft.com/office/drawing/2014/main" id="{1B90DB13-D0BD-7045-87AC-E913E57E0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1" y="21096708"/>
              <a:ext cx="2252220" cy="2144292"/>
            </a:xfrm>
            <a:prstGeom prst="rect">
              <a:avLst/>
            </a:prstGeom>
          </p:spPr>
        </p:pic>
        <p:pic>
          <p:nvPicPr>
            <p:cNvPr id="11" name="그림 10" descr="카메라 렌즈, 렌즈, 카메라 및 광학, 광학 기기이(가) 표시된 사진&#10;&#10;자동 생성된 설명">
              <a:extLst>
                <a:ext uri="{FF2B5EF4-FFF2-40B4-BE49-F238E27FC236}">
                  <a16:creationId xmlns:a16="http://schemas.microsoft.com/office/drawing/2014/main" id="{2B288B73-E249-D48A-48B8-668EB78BF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3142" y="21096707"/>
              <a:ext cx="2252219" cy="2144291"/>
            </a:xfrm>
            <a:prstGeom prst="rect">
              <a:avLst/>
            </a:prstGeom>
          </p:spPr>
        </p:pic>
        <p:pic>
          <p:nvPicPr>
            <p:cNvPr id="12" name="그림 11" descr="카메라 렌즈, 원, 렌즈이(가) 표시된 사진&#10;&#10;자동 생성된 설명">
              <a:extLst>
                <a:ext uri="{FF2B5EF4-FFF2-40B4-BE49-F238E27FC236}">
                  <a16:creationId xmlns:a16="http://schemas.microsoft.com/office/drawing/2014/main" id="{AFB91EE9-225E-33B4-C000-E917D0CDE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5597" y="21096708"/>
              <a:ext cx="2252219" cy="2144291"/>
            </a:xfrm>
            <a:prstGeom prst="rect">
              <a:avLst/>
            </a:prstGeom>
          </p:spPr>
        </p:pic>
      </p:grpSp>
      <p:sp>
        <p:nvSpPr>
          <p:cNvPr id="13" name="TextBox 12">
            <a:extLst>
              <a:ext uri="{FF2B5EF4-FFF2-40B4-BE49-F238E27FC236}">
                <a16:creationId xmlns:a16="http://schemas.microsoft.com/office/drawing/2014/main" id="{D4BDD583-DD71-A00D-FC37-639C5E8420A4}"/>
              </a:ext>
            </a:extLst>
          </p:cNvPr>
          <p:cNvSpPr txBox="1"/>
          <p:nvPr/>
        </p:nvSpPr>
        <p:spPr>
          <a:xfrm>
            <a:off x="60700" y="2626369"/>
            <a:ext cx="5794658" cy="276999"/>
          </a:xfrm>
          <a:prstGeom prst="rect">
            <a:avLst/>
          </a:prstGeom>
          <a:noFill/>
        </p:spPr>
        <p:txBody>
          <a:bodyPr wrap="square" rtlCol="0">
            <a:spAutoFit/>
          </a:bodyPr>
          <a:lstStyle/>
          <a:p>
            <a:pPr algn="ctr"/>
            <a:r>
              <a:rPr lang="en-US" altLang="ko-KR" sz="1200" b="1" dirty="0"/>
              <a:t>[Bottle class (good, broken large, small, contamination)]</a:t>
            </a:r>
            <a:endParaRPr lang="ko-KR" altLang="en-US" sz="1200" b="1" dirty="0"/>
          </a:p>
        </p:txBody>
      </p:sp>
      <p:pic>
        <p:nvPicPr>
          <p:cNvPr id="15" name="그림 14" descr="로고이(가) 표시된 사진&#10;&#10;자동 생성된 설명">
            <a:extLst>
              <a:ext uri="{FF2B5EF4-FFF2-40B4-BE49-F238E27FC236}">
                <a16:creationId xmlns:a16="http://schemas.microsoft.com/office/drawing/2014/main" id="{46F360A1-686F-2F24-FBB6-2A2F1D241C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7656" y="3006528"/>
            <a:ext cx="1249279" cy="1154648"/>
          </a:xfrm>
          <a:prstGeom prst="rect">
            <a:avLst/>
          </a:prstGeom>
        </p:spPr>
      </p:pic>
      <p:pic>
        <p:nvPicPr>
          <p:cNvPr id="16" name="그림 15" descr="로고이(가) 표시된 사진&#10;&#10;자동 생성된 설명">
            <a:extLst>
              <a:ext uri="{FF2B5EF4-FFF2-40B4-BE49-F238E27FC236}">
                <a16:creationId xmlns:a16="http://schemas.microsoft.com/office/drawing/2014/main" id="{3E70657D-41BA-7105-7A8E-075413FA5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782" y="3006528"/>
            <a:ext cx="1249280" cy="1154648"/>
          </a:xfrm>
          <a:prstGeom prst="rect">
            <a:avLst/>
          </a:prstGeom>
        </p:spPr>
      </p:pic>
      <p:sp>
        <p:nvSpPr>
          <p:cNvPr id="17" name="직사각형 16">
            <a:extLst>
              <a:ext uri="{FF2B5EF4-FFF2-40B4-BE49-F238E27FC236}">
                <a16:creationId xmlns:a16="http://schemas.microsoft.com/office/drawing/2014/main" id="{3C0BCF40-E52E-1D86-7D0E-5199F9CDF8C5}"/>
              </a:ext>
            </a:extLst>
          </p:cNvPr>
          <p:cNvSpPr/>
          <p:nvPr/>
        </p:nvSpPr>
        <p:spPr>
          <a:xfrm>
            <a:off x="263781" y="3006528"/>
            <a:ext cx="1249280" cy="115464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descr="달, 어둠, 블랙, 밤이(가) 표시된 사진&#10;&#10;자동 생성된 설명">
            <a:extLst>
              <a:ext uri="{FF2B5EF4-FFF2-40B4-BE49-F238E27FC236}">
                <a16:creationId xmlns:a16="http://schemas.microsoft.com/office/drawing/2014/main" id="{5CC1A126-05AF-A755-96DA-4FF32F1972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3520" y="3006529"/>
            <a:ext cx="1249280" cy="1154648"/>
          </a:xfrm>
          <a:prstGeom prst="rect">
            <a:avLst/>
          </a:prstGeom>
        </p:spPr>
      </p:pic>
      <p:pic>
        <p:nvPicPr>
          <p:cNvPr id="21" name="그림 20" descr="흑백이(가) 표시된 사진&#10;&#10;자동 생성된 설명">
            <a:extLst>
              <a:ext uri="{FF2B5EF4-FFF2-40B4-BE49-F238E27FC236}">
                <a16:creationId xmlns:a16="http://schemas.microsoft.com/office/drawing/2014/main" id="{98D3223B-042F-0D19-0F9B-718DB7134D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7393" y="3006528"/>
            <a:ext cx="1281464" cy="1154648"/>
          </a:xfrm>
          <a:prstGeom prst="rect">
            <a:avLst/>
          </a:prstGeom>
        </p:spPr>
      </p:pic>
      <p:sp>
        <p:nvSpPr>
          <p:cNvPr id="22" name="TextBox 21">
            <a:extLst>
              <a:ext uri="{FF2B5EF4-FFF2-40B4-BE49-F238E27FC236}">
                <a16:creationId xmlns:a16="http://schemas.microsoft.com/office/drawing/2014/main" id="{029D2649-AFAE-D173-66DF-D12B7722D58D}"/>
              </a:ext>
            </a:extLst>
          </p:cNvPr>
          <p:cNvSpPr txBox="1"/>
          <p:nvPr/>
        </p:nvSpPr>
        <p:spPr>
          <a:xfrm>
            <a:off x="56191" y="4216455"/>
            <a:ext cx="5794658" cy="276999"/>
          </a:xfrm>
          <a:prstGeom prst="rect">
            <a:avLst/>
          </a:prstGeom>
          <a:noFill/>
        </p:spPr>
        <p:txBody>
          <a:bodyPr wrap="square" rtlCol="0">
            <a:spAutoFit/>
          </a:bodyPr>
          <a:lstStyle/>
          <a:p>
            <a:pPr algn="ctr"/>
            <a:r>
              <a:rPr lang="en-US" altLang="ko-KR" sz="1200" b="1" dirty="0"/>
              <a:t>[Given ground truth images]</a:t>
            </a:r>
            <a:endParaRPr lang="ko-KR" altLang="en-US" sz="12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21CDB4-D94D-3E67-67CE-9B72C3F60FCB}"/>
                  </a:ext>
                </a:extLst>
              </p:cNvPr>
              <p:cNvSpPr txBox="1"/>
              <p:nvPr/>
            </p:nvSpPr>
            <p:spPr>
              <a:xfrm>
                <a:off x="273406" y="4600876"/>
                <a:ext cx="5315074" cy="9544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300" dirty="0"/>
                  <a:t>209 Train images (normal dataset)</a:t>
                </a:r>
              </a:p>
              <a:p>
                <a:pPr marL="285750" indent="-285750">
                  <a:lnSpc>
                    <a:spcPct val="150000"/>
                  </a:lnSpc>
                  <a:buFont typeface="Arial" panose="020B0604020202020204" pitchFamily="34" charset="0"/>
                  <a:buChar char="•"/>
                </a:pPr>
                <a:r>
                  <a:rPr lang="en-US" altLang="ko-KR" sz="1300" dirty="0"/>
                  <a:t>20 Test images for each class</a:t>
                </a:r>
              </a:p>
              <a:p>
                <a:pPr marL="285750" indent="-285750">
                  <a:lnSpc>
                    <a:spcPct val="150000"/>
                  </a:lnSpc>
                  <a:buFont typeface="Arial" panose="020B0604020202020204" pitchFamily="34" charset="0"/>
                  <a:buChar char="•"/>
                </a:pPr>
                <a:r>
                  <a:rPr lang="en-US" altLang="ko-KR" sz="1300" dirty="0"/>
                  <a:t>Original image size: </a:t>
                </a:r>
                <a14:m>
                  <m:oMath xmlns:m="http://schemas.openxmlformats.org/officeDocument/2006/math">
                    <m:r>
                      <a:rPr lang="en-US" altLang="ko-KR" sz="1300" b="1" i="0" smtClean="0">
                        <a:latin typeface="Cambria Math" panose="02040503050406030204" pitchFamily="18" charset="0"/>
                      </a:rPr>
                      <m:t>𝟗𝟎𝟎</m:t>
                    </m:r>
                    <m:r>
                      <a:rPr lang="en-US" altLang="ko-KR" sz="1300" b="1" i="1" smtClean="0">
                        <a:latin typeface="Cambria Math" panose="02040503050406030204" pitchFamily="18" charset="0"/>
                      </a:rPr>
                      <m:t>×</m:t>
                    </m:r>
                    <m:r>
                      <a:rPr lang="en-US" altLang="ko-KR" sz="1300" b="1" i="1" smtClean="0">
                        <a:latin typeface="Cambria Math" panose="02040503050406030204" pitchFamily="18" charset="0"/>
                      </a:rPr>
                      <m:t>𝟗𝟎𝟎</m:t>
                    </m:r>
                  </m:oMath>
                </a14:m>
                <a:endParaRPr lang="en-US" altLang="ko-KR" sz="1300" b="1" dirty="0"/>
              </a:p>
            </p:txBody>
          </p:sp>
        </mc:Choice>
        <mc:Fallback xmlns="">
          <p:sp>
            <p:nvSpPr>
              <p:cNvPr id="23" name="TextBox 22">
                <a:extLst>
                  <a:ext uri="{FF2B5EF4-FFF2-40B4-BE49-F238E27FC236}">
                    <a16:creationId xmlns:a16="http://schemas.microsoft.com/office/drawing/2014/main" id="{E821CDB4-D94D-3E67-67CE-9B72C3F60FCB}"/>
                  </a:ext>
                </a:extLst>
              </p:cNvPr>
              <p:cNvSpPr txBox="1">
                <a:spLocks noRot="1" noChangeAspect="1" noMove="1" noResize="1" noEditPoints="1" noAdjustHandles="1" noChangeArrowheads="1" noChangeShapeType="1" noTextEdit="1"/>
              </p:cNvSpPr>
              <p:nvPr/>
            </p:nvSpPr>
            <p:spPr>
              <a:xfrm>
                <a:off x="273406" y="4600876"/>
                <a:ext cx="5315074" cy="954492"/>
              </a:xfrm>
              <a:prstGeom prst="rect">
                <a:avLst/>
              </a:prstGeom>
              <a:blipFill>
                <a:blip r:embed="rId10"/>
                <a:stretch>
                  <a:fillRect l="-115" b="-5128"/>
                </a:stretch>
              </a:blipFill>
            </p:spPr>
            <p:txBody>
              <a:bodyPr/>
              <a:lstStyle/>
              <a:p>
                <a:r>
                  <a:rPr lang="ko-KR" altLang="en-US">
                    <a:noFill/>
                  </a:rPr>
                  <a:t> </a:t>
                </a:r>
              </a:p>
            </p:txBody>
          </p:sp>
        </mc:Fallback>
      </mc:AlternateContent>
      <p:graphicFrame>
        <p:nvGraphicFramePr>
          <p:cNvPr id="27" name="표 26">
            <a:extLst>
              <a:ext uri="{FF2B5EF4-FFF2-40B4-BE49-F238E27FC236}">
                <a16:creationId xmlns:a16="http://schemas.microsoft.com/office/drawing/2014/main" id="{16CBC68B-3F73-12D9-750F-9AC87A91593D}"/>
              </a:ext>
            </a:extLst>
          </p:cNvPr>
          <p:cNvGraphicFramePr>
            <a:graphicFrameLocks noGrp="1"/>
          </p:cNvGraphicFramePr>
          <p:nvPr>
            <p:extLst>
              <p:ext uri="{D42A27DB-BD31-4B8C-83A1-F6EECF244321}">
                <p14:modId xmlns:p14="http://schemas.microsoft.com/office/powerpoint/2010/main" val="1658713562"/>
              </p:ext>
            </p:extLst>
          </p:nvPr>
        </p:nvGraphicFramePr>
        <p:xfrm>
          <a:off x="5891217" y="1339684"/>
          <a:ext cx="6121112" cy="3694328"/>
        </p:xfrm>
        <a:graphic>
          <a:graphicData uri="http://schemas.openxmlformats.org/drawingml/2006/table">
            <a:tbl>
              <a:tblPr firstRow="1" bandRow="1">
                <a:tableStyleId>{5940675A-B579-460E-94D1-54222C63F5DA}</a:tableStyleId>
              </a:tblPr>
              <a:tblGrid>
                <a:gridCol w="750215">
                  <a:extLst>
                    <a:ext uri="{9D8B030D-6E8A-4147-A177-3AD203B41FA5}">
                      <a16:colId xmlns:a16="http://schemas.microsoft.com/office/drawing/2014/main" val="1252912694"/>
                    </a:ext>
                  </a:extLst>
                </a:gridCol>
                <a:gridCol w="5370897">
                  <a:extLst>
                    <a:ext uri="{9D8B030D-6E8A-4147-A177-3AD203B41FA5}">
                      <a16:colId xmlns:a16="http://schemas.microsoft.com/office/drawing/2014/main" val="3801228610"/>
                    </a:ext>
                  </a:extLst>
                </a:gridCol>
              </a:tblGrid>
              <a:tr h="923582">
                <a:tc>
                  <a:txBody>
                    <a:bodyPr/>
                    <a:lstStyle/>
                    <a:p>
                      <a:pPr algn="ctr" latinLnBrk="1"/>
                      <a:r>
                        <a:rPr lang="en-US" altLang="ko-KR" sz="1300" b="0" dirty="0"/>
                        <a:t>Normal data</a:t>
                      </a:r>
                      <a:endParaRPr lang="ko-KR" altLang="en-US" sz="1300" b="0" dirty="0"/>
                    </a:p>
                  </a:txBody>
                  <a:tcPr anchor="ctr">
                    <a:solidFill>
                      <a:schemeClr val="bg2"/>
                    </a:solidFill>
                  </a:tcPr>
                </a:tc>
                <a:tc>
                  <a:txBody>
                    <a:bodyPr/>
                    <a:lstStyle/>
                    <a:p>
                      <a:pPr algn="ctr" latinLnBrk="1"/>
                      <a:endParaRPr lang="ko-KR" altLang="en-US" sz="1300" b="1" dirty="0"/>
                    </a:p>
                  </a:txBody>
                  <a:tcPr anchor="ctr"/>
                </a:tc>
                <a:extLst>
                  <a:ext uri="{0D108BD9-81ED-4DB2-BD59-A6C34878D82A}">
                    <a16:rowId xmlns:a16="http://schemas.microsoft.com/office/drawing/2014/main" val="2036250409"/>
                  </a:ext>
                </a:extLst>
              </a:tr>
              <a:tr h="923582">
                <a:tc>
                  <a:txBody>
                    <a:bodyPr/>
                    <a:lstStyle/>
                    <a:p>
                      <a:pPr algn="ctr" latinLnBrk="1"/>
                      <a:r>
                        <a:rPr lang="en-US" altLang="ko-KR" sz="1300" b="0" dirty="0"/>
                        <a:t>Defect type 1</a:t>
                      </a:r>
                    </a:p>
                  </a:txBody>
                  <a:tcPr anchor="ctr">
                    <a:solidFill>
                      <a:schemeClr val="bg2"/>
                    </a:solidFill>
                  </a:tcPr>
                </a:tc>
                <a:tc>
                  <a:txBody>
                    <a:bodyPr/>
                    <a:lstStyle/>
                    <a:p>
                      <a:pPr algn="ctr" latinLnBrk="1"/>
                      <a:endParaRPr lang="ko-KR" altLang="en-US" sz="1300" dirty="0"/>
                    </a:p>
                  </a:txBody>
                  <a:tcPr anchor="ctr"/>
                </a:tc>
                <a:extLst>
                  <a:ext uri="{0D108BD9-81ED-4DB2-BD59-A6C34878D82A}">
                    <a16:rowId xmlns:a16="http://schemas.microsoft.com/office/drawing/2014/main" val="432893489"/>
                  </a:ext>
                </a:extLst>
              </a:tr>
              <a:tr h="923582">
                <a:tc>
                  <a:txBody>
                    <a:bodyPr/>
                    <a:lstStyle/>
                    <a:p>
                      <a:pPr algn="ctr" latinLnBrk="1"/>
                      <a:r>
                        <a:rPr lang="en-US" altLang="ko-KR" sz="1300" b="0" dirty="0"/>
                        <a:t>Defect type 2</a:t>
                      </a:r>
                      <a:endParaRPr lang="ko-KR" altLang="en-US" sz="1300" b="0" dirty="0"/>
                    </a:p>
                  </a:txBody>
                  <a:tcPr anchor="ctr">
                    <a:solidFill>
                      <a:schemeClr val="bg2"/>
                    </a:solidFill>
                  </a:tcPr>
                </a:tc>
                <a:tc>
                  <a:txBody>
                    <a:bodyPr/>
                    <a:lstStyle/>
                    <a:p>
                      <a:pPr algn="ctr" latinLnBrk="1"/>
                      <a:endParaRPr lang="ko-KR" altLang="en-US" sz="1300" dirty="0"/>
                    </a:p>
                  </a:txBody>
                  <a:tcPr anchor="ctr"/>
                </a:tc>
                <a:extLst>
                  <a:ext uri="{0D108BD9-81ED-4DB2-BD59-A6C34878D82A}">
                    <a16:rowId xmlns:a16="http://schemas.microsoft.com/office/drawing/2014/main" val="2044581662"/>
                  </a:ext>
                </a:extLst>
              </a:tr>
              <a:tr h="923582">
                <a:tc>
                  <a:txBody>
                    <a:bodyPr/>
                    <a:lstStyle/>
                    <a:p>
                      <a:pPr algn="ctr" latinLnBrk="1"/>
                      <a:r>
                        <a:rPr lang="en-US" altLang="ko-KR" sz="1300" b="0" dirty="0"/>
                        <a:t>Defect type 3</a:t>
                      </a:r>
                      <a:endParaRPr lang="ko-KR" altLang="en-US" sz="1300" b="0" dirty="0"/>
                    </a:p>
                  </a:txBody>
                  <a:tcPr anchor="ctr">
                    <a:solidFill>
                      <a:schemeClr val="bg2"/>
                    </a:solidFill>
                  </a:tcPr>
                </a:tc>
                <a:tc>
                  <a:txBody>
                    <a:bodyPr/>
                    <a:lstStyle/>
                    <a:p>
                      <a:pPr algn="ctr" latinLnBrk="1"/>
                      <a:endParaRPr lang="ko-KR" altLang="en-US" sz="1300" dirty="0"/>
                    </a:p>
                  </a:txBody>
                  <a:tcPr anchor="ctr"/>
                </a:tc>
                <a:extLst>
                  <a:ext uri="{0D108BD9-81ED-4DB2-BD59-A6C34878D82A}">
                    <a16:rowId xmlns:a16="http://schemas.microsoft.com/office/drawing/2014/main" val="1532026581"/>
                  </a:ext>
                </a:extLst>
              </a:tr>
            </a:tbl>
          </a:graphicData>
        </a:graphic>
      </p:graphicFrame>
      <p:pic>
        <p:nvPicPr>
          <p:cNvPr id="29" name="그림 28" descr="그레이, 블랙, 안개, 자연이(가) 표시된 사진&#10;&#10;자동 생성된 설명">
            <a:extLst>
              <a:ext uri="{FF2B5EF4-FFF2-40B4-BE49-F238E27FC236}">
                <a16:creationId xmlns:a16="http://schemas.microsoft.com/office/drawing/2014/main" id="{EFD4669B-AA9E-E842-7531-C94EB0D919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51335" y="1358936"/>
            <a:ext cx="5360994" cy="886505"/>
          </a:xfrm>
          <a:prstGeom prst="rect">
            <a:avLst/>
          </a:prstGeom>
        </p:spPr>
      </p:pic>
      <p:pic>
        <p:nvPicPr>
          <p:cNvPr id="31" name="그림 30" descr="블랙, 그레이, 우주, 자연이(가) 표시된 사진&#10;&#10;자동 생성된 설명">
            <a:extLst>
              <a:ext uri="{FF2B5EF4-FFF2-40B4-BE49-F238E27FC236}">
                <a16:creationId xmlns:a16="http://schemas.microsoft.com/office/drawing/2014/main" id="{55579DD8-DA0C-1257-821B-A2E982B821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335" y="2278863"/>
            <a:ext cx="5360994" cy="886505"/>
          </a:xfrm>
          <a:prstGeom prst="rect">
            <a:avLst/>
          </a:prstGeom>
        </p:spPr>
      </p:pic>
      <p:pic>
        <p:nvPicPr>
          <p:cNvPr id="33" name="그림 32" descr="블랙, 그레이, 모노크롬, 흑백이(가) 표시된 사진&#10;&#10;자동 생성된 설명">
            <a:extLst>
              <a:ext uri="{FF2B5EF4-FFF2-40B4-BE49-F238E27FC236}">
                <a16:creationId xmlns:a16="http://schemas.microsoft.com/office/drawing/2014/main" id="{2345DE3F-27D4-5BBC-6752-FAF6E6C3B5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1334" y="3202376"/>
            <a:ext cx="5360993" cy="886505"/>
          </a:xfrm>
          <a:prstGeom prst="rect">
            <a:avLst/>
          </a:prstGeom>
        </p:spPr>
      </p:pic>
      <p:pic>
        <p:nvPicPr>
          <p:cNvPr id="35" name="그림 34" descr="블랙, 모노크롬, 자연, 흑백이(가) 표시된 사진&#10;&#10;자동 생성된 설명">
            <a:extLst>
              <a:ext uri="{FF2B5EF4-FFF2-40B4-BE49-F238E27FC236}">
                <a16:creationId xmlns:a16="http://schemas.microsoft.com/office/drawing/2014/main" id="{AB6E2A41-B192-A174-9B73-E2F4F79AAE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1709" y="4127819"/>
            <a:ext cx="5370618" cy="886505"/>
          </a:xfrm>
          <a:prstGeom prst="rect">
            <a:avLst/>
          </a:prstGeom>
        </p:spPr>
      </p:pic>
      <p:sp>
        <p:nvSpPr>
          <p:cNvPr id="36" name="타원 35">
            <a:extLst>
              <a:ext uri="{FF2B5EF4-FFF2-40B4-BE49-F238E27FC236}">
                <a16:creationId xmlns:a16="http://schemas.microsoft.com/office/drawing/2014/main" id="{727F5D6F-5F80-A5D1-C2D0-F0E743844AF2}"/>
              </a:ext>
            </a:extLst>
          </p:cNvPr>
          <p:cNvSpPr/>
          <p:nvPr/>
        </p:nvSpPr>
        <p:spPr>
          <a:xfrm>
            <a:off x="10029825" y="2288388"/>
            <a:ext cx="438150" cy="445287"/>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34DF1A38-5D2B-0952-B79F-10316B8A379D}"/>
              </a:ext>
            </a:extLst>
          </p:cNvPr>
          <p:cNvSpPr/>
          <p:nvPr/>
        </p:nvSpPr>
        <p:spPr>
          <a:xfrm>
            <a:off x="9942409" y="3138565"/>
            <a:ext cx="438150" cy="985761"/>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E0D9EA14-7527-02F7-1495-28C864D26FDC}"/>
              </a:ext>
            </a:extLst>
          </p:cNvPr>
          <p:cNvSpPr/>
          <p:nvPr/>
        </p:nvSpPr>
        <p:spPr>
          <a:xfrm>
            <a:off x="7283817" y="4496431"/>
            <a:ext cx="1319723" cy="541074"/>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50F3F6B-854F-7C24-2C52-A19D25D0AE50}"/>
                  </a:ext>
                </a:extLst>
              </p:cNvPr>
              <p:cNvSpPr txBox="1"/>
              <p:nvPr/>
            </p:nvSpPr>
            <p:spPr>
              <a:xfrm>
                <a:off x="5881625" y="5055555"/>
                <a:ext cx="5315074" cy="15540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300" dirty="0"/>
                  <a:t>Original image size: </a:t>
                </a:r>
                <a14:m>
                  <m:oMath xmlns:m="http://schemas.openxmlformats.org/officeDocument/2006/math">
                    <m:r>
                      <a:rPr lang="en-US" altLang="ko-KR" sz="1300" b="0" i="0" smtClean="0">
                        <a:latin typeface="Cambria Math" panose="02040503050406030204" pitchFamily="18" charset="0"/>
                      </a:rPr>
                      <m:t>1</m:t>
                    </m:r>
                    <m:r>
                      <a:rPr lang="en-US" altLang="ko-KR" sz="1300" b="0" i="1" smtClean="0">
                        <a:latin typeface="Cambria Math" panose="02040503050406030204" pitchFamily="18" charset="0"/>
                      </a:rPr>
                      <m:t>600×256</m:t>
                    </m:r>
                  </m:oMath>
                </a14:m>
                <a:endParaRPr lang="en-US" altLang="ko-KR" sz="1300" dirty="0"/>
              </a:p>
              <a:p>
                <a:pPr marL="285750" indent="-285750">
                  <a:lnSpc>
                    <a:spcPct val="150000"/>
                  </a:lnSpc>
                  <a:buFont typeface="Arial" panose="020B0604020202020204" pitchFamily="34" charset="0"/>
                  <a:buChar char="•"/>
                </a:pPr>
                <a:r>
                  <a:rPr lang="en-US" altLang="ko-KR" sz="1300" dirty="0"/>
                  <a:t>Split with four </a:t>
                </a:r>
                <a14:m>
                  <m:oMath xmlns:m="http://schemas.openxmlformats.org/officeDocument/2006/math">
                    <m:r>
                      <a:rPr lang="en-US" altLang="ko-KR" sz="1300" b="1" i="1" smtClean="0">
                        <a:latin typeface="Cambria Math" panose="02040503050406030204" pitchFamily="18" charset="0"/>
                      </a:rPr>
                      <m:t>𝟒𝟎𝟎</m:t>
                    </m:r>
                    <m:r>
                      <a:rPr lang="en-US" altLang="ko-KR" sz="1300" b="1" i="1" smtClean="0">
                        <a:latin typeface="Cambria Math" panose="02040503050406030204" pitchFamily="18" charset="0"/>
                      </a:rPr>
                      <m:t>×</m:t>
                    </m:r>
                    <m:r>
                      <a:rPr lang="en-US" altLang="ko-KR" sz="1300" b="1" i="1" smtClean="0">
                        <a:latin typeface="Cambria Math" panose="02040503050406030204" pitchFamily="18" charset="0"/>
                      </a:rPr>
                      <m:t>𝟐𝟓𝟔</m:t>
                    </m:r>
                  </m:oMath>
                </a14:m>
                <a:r>
                  <a:rPr lang="en-US" altLang="ko-KR" sz="1300" b="1" dirty="0"/>
                  <a:t> </a:t>
                </a:r>
                <a:r>
                  <a:rPr lang="en-US" altLang="ko-KR" sz="1300" dirty="0"/>
                  <a:t>images using one original image</a:t>
                </a:r>
              </a:p>
              <a:p>
                <a:pPr marL="285750" indent="-285750">
                  <a:lnSpc>
                    <a:spcPct val="150000"/>
                  </a:lnSpc>
                  <a:buFont typeface="Arial" panose="020B0604020202020204" pitchFamily="34" charset="0"/>
                  <a:buChar char="•"/>
                </a:pPr>
                <a:r>
                  <a:rPr lang="en-US" altLang="ko-KR" sz="1300" dirty="0"/>
                  <a:t>228 Train images (normal dataset)</a:t>
                </a:r>
              </a:p>
              <a:p>
                <a:pPr marL="285750" indent="-285750">
                  <a:lnSpc>
                    <a:spcPct val="150000"/>
                  </a:lnSpc>
                  <a:buFont typeface="Arial" panose="020B0604020202020204" pitchFamily="34" charset="0"/>
                  <a:buChar char="•"/>
                </a:pPr>
                <a:r>
                  <a:rPr lang="en-US" altLang="ko-KR" sz="1300" dirty="0"/>
                  <a:t>20 Test images for each class</a:t>
                </a:r>
              </a:p>
              <a:p>
                <a:pPr marL="285750" indent="-285750">
                  <a:lnSpc>
                    <a:spcPct val="150000"/>
                  </a:lnSpc>
                  <a:buFont typeface="Arial" panose="020B0604020202020204" pitchFamily="34" charset="0"/>
                  <a:buChar char="•"/>
                </a:pPr>
                <a:r>
                  <a:rPr lang="en-US" altLang="ko-KR" sz="1300" dirty="0"/>
                  <a:t>Need to decode csv file to get ground truth image</a:t>
                </a:r>
              </a:p>
            </p:txBody>
          </p:sp>
        </mc:Choice>
        <mc:Fallback xmlns="">
          <p:sp>
            <p:nvSpPr>
              <p:cNvPr id="41" name="TextBox 40">
                <a:extLst>
                  <a:ext uri="{FF2B5EF4-FFF2-40B4-BE49-F238E27FC236}">
                    <a16:creationId xmlns:a16="http://schemas.microsoft.com/office/drawing/2014/main" id="{650F3F6B-854F-7C24-2C52-A19D25D0AE50}"/>
                  </a:ext>
                </a:extLst>
              </p:cNvPr>
              <p:cNvSpPr txBox="1">
                <a:spLocks noRot="1" noChangeAspect="1" noMove="1" noResize="1" noEditPoints="1" noAdjustHandles="1" noChangeArrowheads="1" noChangeShapeType="1" noTextEdit="1"/>
              </p:cNvSpPr>
              <p:nvPr/>
            </p:nvSpPr>
            <p:spPr>
              <a:xfrm>
                <a:off x="5881625" y="5055555"/>
                <a:ext cx="5315074" cy="1554080"/>
              </a:xfrm>
              <a:prstGeom prst="rect">
                <a:avLst/>
              </a:prstGeom>
              <a:blipFill>
                <a:blip r:embed="rId15"/>
                <a:stretch>
                  <a:fillRect l="-115" b="-274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45974152"/>
      </p:ext>
    </p:extLst>
  </p:cSld>
  <p:clrMapOvr>
    <a:masterClrMapping/>
  </p:clrMapOvr>
  <mc:AlternateContent xmlns:mc="http://schemas.openxmlformats.org/markup-compatibility/2006">
    <mc:Choice xmlns:p14="http://schemas.microsoft.com/office/powerpoint/2010/main" Requires="p14">
      <p:transition spd="slow" p14:dur="2000" advTm="286"/>
    </mc:Choice>
    <mc:Fallback>
      <p:transition spd="slow" advTm="2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volutional Autoencoder: Clustering Images with Neural Networks">
            <a:extLst>
              <a:ext uri="{FF2B5EF4-FFF2-40B4-BE49-F238E27FC236}">
                <a16:creationId xmlns:a16="http://schemas.microsoft.com/office/drawing/2014/main" id="{FA0A7C43-9AE4-3C91-F10B-D04E4A5B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3" y="1265223"/>
            <a:ext cx="5315071" cy="1400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099F1F-9768-3172-CF28-EEE2F21FC5FB}"/>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33ECA4A7-34D0-5F96-2AE9-C3BE47C3D439}"/>
              </a:ext>
            </a:extLst>
          </p:cNvPr>
          <p:cNvSpPr>
            <a:spLocks noChangeArrowheads="1"/>
          </p:cNvSpPr>
          <p:nvPr/>
        </p:nvSpPr>
        <p:spPr bwMode="auto">
          <a:xfrm>
            <a:off x="254053"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Convolutional autoencoder</a:t>
            </a:r>
          </a:p>
        </p:txBody>
      </p:sp>
      <p:cxnSp>
        <p:nvCxnSpPr>
          <p:cNvPr id="6" name="직선 연결선 5">
            <a:extLst>
              <a:ext uri="{FF2B5EF4-FFF2-40B4-BE49-F238E27FC236}">
                <a16:creationId xmlns:a16="http://schemas.microsoft.com/office/drawing/2014/main" id="{C0FCFF46-F844-A96B-1699-EB30BE1E2D83}"/>
              </a:ext>
            </a:extLst>
          </p:cNvPr>
          <p:cNvCxnSpPr/>
          <p:nvPr/>
        </p:nvCxnSpPr>
        <p:spPr>
          <a:xfrm>
            <a:off x="7235191" y="861297"/>
            <a:ext cx="0" cy="5818636"/>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7A2F9B-9423-BC29-1EAE-913F4D489911}"/>
              </a:ext>
            </a:extLst>
          </p:cNvPr>
          <p:cNvSpPr txBox="1"/>
          <p:nvPr/>
        </p:nvSpPr>
        <p:spPr>
          <a:xfrm>
            <a:off x="263780" y="2556950"/>
            <a:ext cx="5315074" cy="6538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300" dirty="0"/>
              <a:t>Feature extraction using encoder</a:t>
            </a:r>
          </a:p>
          <a:p>
            <a:pPr marL="285750" indent="-285750">
              <a:lnSpc>
                <a:spcPct val="150000"/>
              </a:lnSpc>
              <a:buFont typeface="Arial" panose="020B0604020202020204" pitchFamily="34" charset="0"/>
              <a:buChar char="•"/>
            </a:pPr>
            <a:r>
              <a:rPr lang="en-US" altLang="ko-KR" sz="1300" dirty="0"/>
              <a:t>Reconstruct image using decoder</a:t>
            </a:r>
          </a:p>
        </p:txBody>
      </p:sp>
      <p:graphicFrame>
        <p:nvGraphicFramePr>
          <p:cNvPr id="15" name="표 14">
            <a:extLst>
              <a:ext uri="{FF2B5EF4-FFF2-40B4-BE49-F238E27FC236}">
                <a16:creationId xmlns:a16="http://schemas.microsoft.com/office/drawing/2014/main" id="{2B8AA705-C3F5-F390-89AA-FF7E1B03CB75}"/>
              </a:ext>
            </a:extLst>
          </p:cNvPr>
          <p:cNvGraphicFramePr>
            <a:graphicFrameLocks noGrp="1"/>
          </p:cNvGraphicFramePr>
          <p:nvPr>
            <p:extLst>
              <p:ext uri="{D42A27DB-BD31-4B8C-83A1-F6EECF244321}">
                <p14:modId xmlns:p14="http://schemas.microsoft.com/office/powerpoint/2010/main" val="1597459669"/>
              </p:ext>
            </p:extLst>
          </p:nvPr>
        </p:nvGraphicFramePr>
        <p:xfrm>
          <a:off x="400047" y="3514724"/>
          <a:ext cx="6753224" cy="1437720"/>
        </p:xfrm>
        <a:graphic>
          <a:graphicData uri="http://schemas.openxmlformats.org/drawingml/2006/table">
            <a:tbl>
              <a:tblPr firstRow="1" bandRow="1">
                <a:tableStyleId>{5940675A-B579-460E-94D1-54222C63F5DA}</a:tableStyleId>
              </a:tblPr>
              <a:tblGrid>
                <a:gridCol w="666753">
                  <a:extLst>
                    <a:ext uri="{9D8B030D-6E8A-4147-A177-3AD203B41FA5}">
                      <a16:colId xmlns:a16="http://schemas.microsoft.com/office/drawing/2014/main" val="3205763604"/>
                    </a:ext>
                  </a:extLst>
                </a:gridCol>
                <a:gridCol w="1021553">
                  <a:extLst>
                    <a:ext uri="{9D8B030D-6E8A-4147-A177-3AD203B41FA5}">
                      <a16:colId xmlns:a16="http://schemas.microsoft.com/office/drawing/2014/main" val="3123526916"/>
                    </a:ext>
                  </a:extLst>
                </a:gridCol>
                <a:gridCol w="844153">
                  <a:extLst>
                    <a:ext uri="{9D8B030D-6E8A-4147-A177-3AD203B41FA5}">
                      <a16:colId xmlns:a16="http://schemas.microsoft.com/office/drawing/2014/main" val="48869266"/>
                    </a:ext>
                  </a:extLst>
                </a:gridCol>
                <a:gridCol w="844153">
                  <a:extLst>
                    <a:ext uri="{9D8B030D-6E8A-4147-A177-3AD203B41FA5}">
                      <a16:colId xmlns:a16="http://schemas.microsoft.com/office/drawing/2014/main" val="2047942111"/>
                    </a:ext>
                  </a:extLst>
                </a:gridCol>
                <a:gridCol w="844153">
                  <a:extLst>
                    <a:ext uri="{9D8B030D-6E8A-4147-A177-3AD203B41FA5}">
                      <a16:colId xmlns:a16="http://schemas.microsoft.com/office/drawing/2014/main" val="3249940385"/>
                    </a:ext>
                  </a:extLst>
                </a:gridCol>
                <a:gridCol w="844153">
                  <a:extLst>
                    <a:ext uri="{9D8B030D-6E8A-4147-A177-3AD203B41FA5}">
                      <a16:colId xmlns:a16="http://schemas.microsoft.com/office/drawing/2014/main" val="3153710903"/>
                    </a:ext>
                  </a:extLst>
                </a:gridCol>
                <a:gridCol w="844153">
                  <a:extLst>
                    <a:ext uri="{9D8B030D-6E8A-4147-A177-3AD203B41FA5}">
                      <a16:colId xmlns:a16="http://schemas.microsoft.com/office/drawing/2014/main" val="2219516609"/>
                    </a:ext>
                  </a:extLst>
                </a:gridCol>
                <a:gridCol w="844153">
                  <a:extLst>
                    <a:ext uri="{9D8B030D-6E8A-4147-A177-3AD203B41FA5}">
                      <a16:colId xmlns:a16="http://schemas.microsoft.com/office/drawing/2014/main" val="1366670979"/>
                    </a:ext>
                  </a:extLst>
                </a:gridCol>
              </a:tblGrid>
              <a:tr h="380761">
                <a:tc>
                  <a:txBody>
                    <a:bodyPr/>
                    <a:lstStyle/>
                    <a:p>
                      <a:pPr algn="ctr" latinLnBrk="1"/>
                      <a:r>
                        <a:rPr lang="en-US" altLang="ko-KR" sz="1000" b="1" dirty="0"/>
                        <a:t>Layer</a:t>
                      </a:r>
                      <a:endParaRPr lang="ko-KR" altLang="en-US" sz="1000" b="1" dirty="0"/>
                    </a:p>
                  </a:txBody>
                  <a:tcPr anchor="ctr">
                    <a:solidFill>
                      <a:schemeClr val="bg2"/>
                    </a:solidFill>
                  </a:tcPr>
                </a:tc>
                <a:tc>
                  <a:txBody>
                    <a:bodyPr/>
                    <a:lstStyle/>
                    <a:p>
                      <a:pPr algn="ctr" latinLnBrk="1"/>
                      <a:r>
                        <a:rPr lang="en-US" altLang="ko-KR" sz="1000" b="1" dirty="0"/>
                        <a:t>Type</a:t>
                      </a:r>
                      <a:endParaRPr lang="ko-KR" altLang="en-US" sz="1000" b="1" dirty="0"/>
                    </a:p>
                  </a:txBody>
                  <a:tcPr anchor="ctr">
                    <a:solidFill>
                      <a:schemeClr val="bg2"/>
                    </a:solidFill>
                  </a:tcPr>
                </a:tc>
                <a:tc>
                  <a:txBody>
                    <a:bodyPr/>
                    <a:lstStyle/>
                    <a:p>
                      <a:pPr algn="ctr" latinLnBrk="1"/>
                      <a:r>
                        <a:rPr lang="en-US" altLang="ko-KR" sz="1000" b="1" dirty="0"/>
                        <a:t>Input channel</a:t>
                      </a:r>
                      <a:endParaRPr lang="ko-KR" altLang="en-US" sz="1000" b="1" dirty="0"/>
                    </a:p>
                  </a:txBody>
                  <a:tcPr anchor="ctr">
                    <a:solidFill>
                      <a:schemeClr val="bg2"/>
                    </a:solidFill>
                  </a:tcPr>
                </a:tc>
                <a:tc>
                  <a:txBody>
                    <a:bodyPr/>
                    <a:lstStyle/>
                    <a:p>
                      <a:pPr algn="ctr" latinLnBrk="1"/>
                      <a:r>
                        <a:rPr lang="en-US" altLang="ko-KR" sz="1000" b="1" dirty="0"/>
                        <a:t>Output channel</a:t>
                      </a:r>
                      <a:endParaRPr lang="ko-KR" altLang="en-US" sz="1000" b="1" dirty="0"/>
                    </a:p>
                  </a:txBody>
                  <a:tcPr anchor="ctr">
                    <a:solidFill>
                      <a:schemeClr val="bg2"/>
                    </a:solidFill>
                  </a:tcPr>
                </a:tc>
                <a:tc>
                  <a:txBody>
                    <a:bodyPr/>
                    <a:lstStyle/>
                    <a:p>
                      <a:pPr algn="ctr" latinLnBrk="1"/>
                      <a:r>
                        <a:rPr lang="en-US" altLang="ko-KR" sz="1000" b="1" dirty="0"/>
                        <a:t>Kernel size</a:t>
                      </a:r>
                      <a:endParaRPr lang="ko-KR" altLang="en-US" sz="1000" b="1" dirty="0"/>
                    </a:p>
                  </a:txBody>
                  <a:tcPr anchor="ctr">
                    <a:solidFill>
                      <a:schemeClr val="bg2"/>
                    </a:solidFill>
                  </a:tcPr>
                </a:tc>
                <a:tc>
                  <a:txBody>
                    <a:bodyPr/>
                    <a:lstStyle/>
                    <a:p>
                      <a:pPr algn="ctr" latinLnBrk="1"/>
                      <a:r>
                        <a:rPr lang="en-US" altLang="ko-KR" sz="1000" b="1" dirty="0"/>
                        <a:t>Stride</a:t>
                      </a:r>
                      <a:endParaRPr lang="ko-KR" altLang="en-US" sz="1000" b="1" dirty="0"/>
                    </a:p>
                  </a:txBody>
                  <a:tcPr anchor="ctr">
                    <a:solidFill>
                      <a:schemeClr val="bg2"/>
                    </a:solidFill>
                  </a:tcPr>
                </a:tc>
                <a:tc>
                  <a:txBody>
                    <a:bodyPr/>
                    <a:lstStyle/>
                    <a:p>
                      <a:pPr algn="ctr" latinLnBrk="1"/>
                      <a:r>
                        <a:rPr lang="en-US" altLang="ko-KR" sz="1000" b="1" dirty="0"/>
                        <a:t>Padding</a:t>
                      </a:r>
                      <a:endParaRPr lang="ko-KR" altLang="en-US" sz="1000" b="1" dirty="0"/>
                    </a:p>
                  </a:txBody>
                  <a:tcPr anchor="ctr">
                    <a:solidFill>
                      <a:schemeClr val="bg2"/>
                    </a:solidFill>
                  </a:tcPr>
                </a:tc>
                <a:tc>
                  <a:txBody>
                    <a:bodyPr/>
                    <a:lstStyle/>
                    <a:p>
                      <a:pPr algn="ctr" latinLnBrk="1"/>
                      <a:r>
                        <a:rPr lang="en-US" altLang="ko-KR" sz="1000" b="1" dirty="0"/>
                        <a:t>Activation</a:t>
                      </a:r>
                      <a:endParaRPr lang="ko-KR" altLang="en-US" sz="1000" b="1" dirty="0"/>
                    </a:p>
                  </a:txBody>
                  <a:tcPr anchor="ctr">
                    <a:solidFill>
                      <a:schemeClr val="bg2"/>
                    </a:solidFill>
                  </a:tcPr>
                </a:tc>
                <a:extLst>
                  <a:ext uri="{0D108BD9-81ED-4DB2-BD59-A6C34878D82A}">
                    <a16:rowId xmlns:a16="http://schemas.microsoft.com/office/drawing/2014/main" val="2408885224"/>
                  </a:ext>
                </a:extLst>
              </a:tr>
              <a:tr h="265880">
                <a:tc>
                  <a:txBody>
                    <a:bodyPr/>
                    <a:lstStyle/>
                    <a:p>
                      <a:pPr algn="ctr" latinLnBrk="1"/>
                      <a:r>
                        <a:rPr lang="en-US" altLang="ko-KR" sz="1000" b="1" dirty="0"/>
                        <a:t>1</a:t>
                      </a:r>
                      <a:endParaRPr lang="ko-KR" altLang="en-US" sz="1000" b="1" dirty="0"/>
                    </a:p>
                  </a:txBody>
                  <a:tcPr anchor="ctr"/>
                </a:tc>
                <a:tc rowSpan="4">
                  <a:txBody>
                    <a:bodyPr/>
                    <a:lstStyle/>
                    <a:p>
                      <a:pPr algn="ctr" latinLnBrk="1">
                        <a:lnSpc>
                          <a:spcPct val="150000"/>
                        </a:lnSpc>
                      </a:pPr>
                      <a:r>
                        <a:rPr lang="en-US" altLang="ko-KR" sz="1000" dirty="0"/>
                        <a:t>Convolutional Layer </a:t>
                      </a:r>
                      <a:endParaRPr lang="ko-KR" altLang="en-US" sz="1000" dirty="0"/>
                    </a:p>
                  </a:txBody>
                  <a:tcPr anchor="ctr"/>
                </a:tc>
                <a:tc>
                  <a:txBody>
                    <a:bodyPr/>
                    <a:lstStyle/>
                    <a:p>
                      <a:pPr algn="ctr" latinLnBrk="1"/>
                      <a:r>
                        <a:rPr lang="en-US" altLang="ko-KR" sz="1000" dirty="0"/>
                        <a:t>3</a:t>
                      </a:r>
                      <a:endParaRPr lang="ko-KR" altLang="en-US" sz="1000" dirty="0"/>
                    </a:p>
                  </a:txBody>
                  <a:tcPr anchor="ctr"/>
                </a:tc>
                <a:tc>
                  <a:txBody>
                    <a:bodyPr/>
                    <a:lstStyle/>
                    <a:p>
                      <a:pPr algn="ctr" latinLnBrk="1"/>
                      <a:r>
                        <a:rPr lang="en-US" altLang="ko-KR" sz="1000" dirty="0"/>
                        <a:t>32</a:t>
                      </a:r>
                      <a:endParaRPr lang="ko-KR" altLang="en-US" sz="1000" dirty="0"/>
                    </a:p>
                  </a:txBody>
                  <a:tcPr anchor="ctr"/>
                </a:tc>
                <a:tc rowSpan="4">
                  <a:txBody>
                    <a:bodyPr/>
                    <a:lstStyle/>
                    <a:p>
                      <a:pPr algn="ctr" latinLnBrk="1"/>
                      <a:r>
                        <a:rPr lang="en-US" altLang="ko-KR" sz="1000" dirty="0"/>
                        <a:t>3x3</a:t>
                      </a:r>
                      <a:endParaRPr lang="ko-KR" altLang="en-US" sz="1000" dirty="0"/>
                    </a:p>
                  </a:txBody>
                  <a:tcPr anchor="ctr"/>
                </a:tc>
                <a:tc rowSpan="4">
                  <a:txBody>
                    <a:bodyPr/>
                    <a:lstStyle/>
                    <a:p>
                      <a:pPr algn="ctr" latinLnBrk="1"/>
                      <a:r>
                        <a:rPr lang="en-US" altLang="ko-KR" sz="1000" dirty="0"/>
                        <a:t>2</a:t>
                      </a:r>
                      <a:endParaRPr lang="ko-KR" altLang="en-US" sz="1000" dirty="0"/>
                    </a:p>
                  </a:txBody>
                  <a:tcPr anchor="ctr"/>
                </a:tc>
                <a:tc rowSpan="4">
                  <a:txBody>
                    <a:bodyPr/>
                    <a:lstStyle/>
                    <a:p>
                      <a:pPr algn="ctr" latinLnBrk="1"/>
                      <a:r>
                        <a:rPr lang="en-US" altLang="ko-KR" sz="1000" dirty="0"/>
                        <a:t>1</a:t>
                      </a:r>
                      <a:endParaRPr lang="ko-KR" altLang="en-US" sz="1000" dirty="0"/>
                    </a:p>
                  </a:txBody>
                  <a:tcPr anchor="ctr"/>
                </a:tc>
                <a:tc rowSpan="4">
                  <a:txBody>
                    <a:bodyPr/>
                    <a:lstStyle/>
                    <a:p>
                      <a:pPr algn="ctr" latinLnBrk="1"/>
                      <a:r>
                        <a:rPr lang="en-US" altLang="ko-KR" sz="1000" dirty="0" err="1"/>
                        <a:t>ReLU</a:t>
                      </a:r>
                      <a:endParaRPr lang="ko-KR" altLang="en-US" sz="1000" dirty="0"/>
                    </a:p>
                  </a:txBody>
                  <a:tcPr anchor="ctr"/>
                </a:tc>
                <a:extLst>
                  <a:ext uri="{0D108BD9-81ED-4DB2-BD59-A6C34878D82A}">
                    <a16:rowId xmlns:a16="http://schemas.microsoft.com/office/drawing/2014/main" val="1415152296"/>
                  </a:ext>
                </a:extLst>
              </a:tr>
              <a:tr h="265880">
                <a:tc>
                  <a:txBody>
                    <a:bodyPr/>
                    <a:lstStyle/>
                    <a:p>
                      <a:pPr algn="ctr" latinLnBrk="1"/>
                      <a:r>
                        <a:rPr lang="en-US" altLang="ko-KR" sz="1000" b="1" dirty="0"/>
                        <a:t>2</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32</a:t>
                      </a:r>
                      <a:endParaRPr lang="ko-KR" altLang="en-US" sz="1000" dirty="0"/>
                    </a:p>
                  </a:txBody>
                  <a:tcPr anchor="ctr"/>
                </a:tc>
                <a:tc>
                  <a:txBody>
                    <a:bodyPr/>
                    <a:lstStyle/>
                    <a:p>
                      <a:pPr algn="ctr" latinLnBrk="1"/>
                      <a:r>
                        <a:rPr lang="en-US" altLang="ko-KR" sz="1000" dirty="0"/>
                        <a:t>64</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46609775"/>
                  </a:ext>
                </a:extLst>
              </a:tr>
              <a:tr h="265880">
                <a:tc>
                  <a:txBody>
                    <a:bodyPr/>
                    <a:lstStyle/>
                    <a:p>
                      <a:pPr algn="ctr" latinLnBrk="1"/>
                      <a:r>
                        <a:rPr lang="en-US" altLang="ko-KR" sz="1000" b="1" dirty="0"/>
                        <a:t>3</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64</a:t>
                      </a:r>
                      <a:endParaRPr lang="ko-KR" altLang="en-US" sz="1000" dirty="0"/>
                    </a:p>
                  </a:txBody>
                  <a:tcPr anchor="ctr"/>
                </a:tc>
                <a:tc>
                  <a:txBody>
                    <a:bodyPr/>
                    <a:lstStyle/>
                    <a:p>
                      <a:pPr algn="ctr" latinLnBrk="1"/>
                      <a:r>
                        <a:rPr lang="en-US" altLang="ko-KR" sz="1000" dirty="0"/>
                        <a:t>128</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345799117"/>
                  </a:ext>
                </a:extLst>
              </a:tr>
              <a:tr h="234315">
                <a:tc>
                  <a:txBody>
                    <a:bodyPr/>
                    <a:lstStyle/>
                    <a:p>
                      <a:pPr algn="ctr" latinLnBrk="1"/>
                      <a:r>
                        <a:rPr lang="en-US" altLang="ko-KR" sz="1000" b="1" dirty="0"/>
                        <a:t>4</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128</a:t>
                      </a:r>
                      <a:endParaRPr lang="ko-KR" altLang="en-US" sz="1000" dirty="0"/>
                    </a:p>
                  </a:txBody>
                  <a:tcPr anchor="ctr"/>
                </a:tc>
                <a:tc>
                  <a:txBody>
                    <a:bodyPr/>
                    <a:lstStyle/>
                    <a:p>
                      <a:pPr algn="ctr" latinLnBrk="1"/>
                      <a:r>
                        <a:rPr lang="en-US" altLang="ko-KR" sz="1000" dirty="0"/>
                        <a:t>256</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3429057277"/>
                  </a:ext>
                </a:extLst>
              </a:tr>
            </a:tbl>
          </a:graphicData>
        </a:graphic>
      </p:graphicFrame>
      <p:sp>
        <p:nvSpPr>
          <p:cNvPr id="16" name="TextBox 15">
            <a:extLst>
              <a:ext uri="{FF2B5EF4-FFF2-40B4-BE49-F238E27FC236}">
                <a16:creationId xmlns:a16="http://schemas.microsoft.com/office/drawing/2014/main" id="{9614074A-31D6-EC6C-1781-172A85704A00}"/>
              </a:ext>
            </a:extLst>
          </p:cNvPr>
          <p:cNvSpPr txBox="1"/>
          <p:nvPr/>
        </p:nvSpPr>
        <p:spPr>
          <a:xfrm>
            <a:off x="310898" y="3146732"/>
            <a:ext cx="5315074" cy="353751"/>
          </a:xfrm>
          <a:prstGeom prst="rect">
            <a:avLst/>
          </a:prstGeom>
          <a:noFill/>
        </p:spPr>
        <p:txBody>
          <a:bodyPr wrap="square" rtlCol="0">
            <a:spAutoFit/>
          </a:bodyPr>
          <a:lstStyle/>
          <a:p>
            <a:pPr>
              <a:lnSpc>
                <a:spcPct val="150000"/>
              </a:lnSpc>
            </a:pPr>
            <a:r>
              <a:rPr lang="en-US" altLang="ko-KR" sz="1300" b="1" dirty="0"/>
              <a:t>[ encoder ]</a:t>
            </a:r>
          </a:p>
        </p:txBody>
      </p:sp>
      <p:sp>
        <p:nvSpPr>
          <p:cNvPr id="17" name="TextBox 16">
            <a:extLst>
              <a:ext uri="{FF2B5EF4-FFF2-40B4-BE49-F238E27FC236}">
                <a16:creationId xmlns:a16="http://schemas.microsoft.com/office/drawing/2014/main" id="{8AF11D88-DD26-F3C9-A94A-C31DDC7DD34D}"/>
              </a:ext>
            </a:extLst>
          </p:cNvPr>
          <p:cNvSpPr txBox="1"/>
          <p:nvPr/>
        </p:nvSpPr>
        <p:spPr>
          <a:xfrm>
            <a:off x="310898" y="4936964"/>
            <a:ext cx="5315074" cy="353751"/>
          </a:xfrm>
          <a:prstGeom prst="rect">
            <a:avLst/>
          </a:prstGeom>
          <a:noFill/>
        </p:spPr>
        <p:txBody>
          <a:bodyPr wrap="square" rtlCol="0">
            <a:spAutoFit/>
          </a:bodyPr>
          <a:lstStyle/>
          <a:p>
            <a:pPr>
              <a:lnSpc>
                <a:spcPct val="150000"/>
              </a:lnSpc>
            </a:pPr>
            <a:r>
              <a:rPr lang="en-US" altLang="ko-KR" sz="1300" b="1" dirty="0"/>
              <a:t>[ decoder ]</a:t>
            </a:r>
          </a:p>
        </p:txBody>
      </p:sp>
      <p:graphicFrame>
        <p:nvGraphicFramePr>
          <p:cNvPr id="21" name="표 20">
            <a:extLst>
              <a:ext uri="{FF2B5EF4-FFF2-40B4-BE49-F238E27FC236}">
                <a16:creationId xmlns:a16="http://schemas.microsoft.com/office/drawing/2014/main" id="{D4D33397-7FC2-870D-196B-6B0F4E3737B6}"/>
              </a:ext>
            </a:extLst>
          </p:cNvPr>
          <p:cNvGraphicFramePr>
            <a:graphicFrameLocks noGrp="1"/>
          </p:cNvGraphicFramePr>
          <p:nvPr>
            <p:extLst>
              <p:ext uri="{D42A27DB-BD31-4B8C-83A1-F6EECF244321}">
                <p14:modId xmlns:p14="http://schemas.microsoft.com/office/powerpoint/2010/main" val="748260075"/>
              </p:ext>
            </p:extLst>
          </p:nvPr>
        </p:nvGraphicFramePr>
        <p:xfrm>
          <a:off x="400047" y="5288333"/>
          <a:ext cx="6753224" cy="1454928"/>
        </p:xfrm>
        <a:graphic>
          <a:graphicData uri="http://schemas.openxmlformats.org/drawingml/2006/table">
            <a:tbl>
              <a:tblPr firstRow="1" bandRow="1">
                <a:tableStyleId>{5940675A-B579-460E-94D1-54222C63F5DA}</a:tableStyleId>
              </a:tblPr>
              <a:tblGrid>
                <a:gridCol w="657228">
                  <a:extLst>
                    <a:ext uri="{9D8B030D-6E8A-4147-A177-3AD203B41FA5}">
                      <a16:colId xmlns:a16="http://schemas.microsoft.com/office/drawing/2014/main" val="3205763604"/>
                    </a:ext>
                  </a:extLst>
                </a:gridCol>
                <a:gridCol w="1031078">
                  <a:extLst>
                    <a:ext uri="{9D8B030D-6E8A-4147-A177-3AD203B41FA5}">
                      <a16:colId xmlns:a16="http://schemas.microsoft.com/office/drawing/2014/main" val="3123526916"/>
                    </a:ext>
                  </a:extLst>
                </a:gridCol>
                <a:gridCol w="844153">
                  <a:extLst>
                    <a:ext uri="{9D8B030D-6E8A-4147-A177-3AD203B41FA5}">
                      <a16:colId xmlns:a16="http://schemas.microsoft.com/office/drawing/2014/main" val="48869266"/>
                    </a:ext>
                  </a:extLst>
                </a:gridCol>
                <a:gridCol w="844153">
                  <a:extLst>
                    <a:ext uri="{9D8B030D-6E8A-4147-A177-3AD203B41FA5}">
                      <a16:colId xmlns:a16="http://schemas.microsoft.com/office/drawing/2014/main" val="2047942111"/>
                    </a:ext>
                  </a:extLst>
                </a:gridCol>
                <a:gridCol w="844153">
                  <a:extLst>
                    <a:ext uri="{9D8B030D-6E8A-4147-A177-3AD203B41FA5}">
                      <a16:colId xmlns:a16="http://schemas.microsoft.com/office/drawing/2014/main" val="3249940385"/>
                    </a:ext>
                  </a:extLst>
                </a:gridCol>
                <a:gridCol w="844153">
                  <a:extLst>
                    <a:ext uri="{9D8B030D-6E8A-4147-A177-3AD203B41FA5}">
                      <a16:colId xmlns:a16="http://schemas.microsoft.com/office/drawing/2014/main" val="3153710903"/>
                    </a:ext>
                  </a:extLst>
                </a:gridCol>
                <a:gridCol w="840585">
                  <a:extLst>
                    <a:ext uri="{9D8B030D-6E8A-4147-A177-3AD203B41FA5}">
                      <a16:colId xmlns:a16="http://schemas.microsoft.com/office/drawing/2014/main" val="2219516609"/>
                    </a:ext>
                  </a:extLst>
                </a:gridCol>
                <a:gridCol w="847721">
                  <a:extLst>
                    <a:ext uri="{9D8B030D-6E8A-4147-A177-3AD203B41FA5}">
                      <a16:colId xmlns:a16="http://schemas.microsoft.com/office/drawing/2014/main" val="1366670979"/>
                    </a:ext>
                  </a:extLst>
                </a:gridCol>
              </a:tblGrid>
              <a:tr h="379032">
                <a:tc>
                  <a:txBody>
                    <a:bodyPr/>
                    <a:lstStyle/>
                    <a:p>
                      <a:pPr algn="ctr" latinLnBrk="1"/>
                      <a:r>
                        <a:rPr lang="en-US" altLang="ko-KR" sz="1000" b="1" dirty="0"/>
                        <a:t>Layer1</a:t>
                      </a:r>
                      <a:endParaRPr lang="ko-KR" altLang="en-US" sz="1000" b="1" dirty="0"/>
                    </a:p>
                  </a:txBody>
                  <a:tcPr anchor="ctr">
                    <a:solidFill>
                      <a:schemeClr val="bg2"/>
                    </a:solidFill>
                  </a:tcPr>
                </a:tc>
                <a:tc>
                  <a:txBody>
                    <a:bodyPr/>
                    <a:lstStyle/>
                    <a:p>
                      <a:pPr algn="ctr" latinLnBrk="1"/>
                      <a:r>
                        <a:rPr lang="en-US" altLang="ko-KR" sz="1000" b="1" dirty="0"/>
                        <a:t>Type</a:t>
                      </a:r>
                      <a:endParaRPr lang="ko-KR" altLang="en-US" sz="1000" b="1" dirty="0"/>
                    </a:p>
                  </a:txBody>
                  <a:tcPr anchor="ctr">
                    <a:solidFill>
                      <a:schemeClr val="bg2"/>
                    </a:solidFill>
                  </a:tcPr>
                </a:tc>
                <a:tc>
                  <a:txBody>
                    <a:bodyPr/>
                    <a:lstStyle/>
                    <a:p>
                      <a:pPr algn="ctr" latinLnBrk="1"/>
                      <a:r>
                        <a:rPr lang="en-US" altLang="ko-KR" sz="1000" b="1" dirty="0"/>
                        <a:t>Input channel</a:t>
                      </a:r>
                      <a:endParaRPr lang="ko-KR" altLang="en-US" sz="1000" b="1" dirty="0"/>
                    </a:p>
                  </a:txBody>
                  <a:tcPr anchor="ctr">
                    <a:solidFill>
                      <a:schemeClr val="bg2"/>
                    </a:solidFill>
                  </a:tcPr>
                </a:tc>
                <a:tc>
                  <a:txBody>
                    <a:bodyPr/>
                    <a:lstStyle/>
                    <a:p>
                      <a:pPr algn="ctr" latinLnBrk="1"/>
                      <a:r>
                        <a:rPr lang="en-US" altLang="ko-KR" sz="1000" b="1" dirty="0"/>
                        <a:t>Output channel</a:t>
                      </a:r>
                      <a:endParaRPr lang="ko-KR" altLang="en-US" sz="1000" b="1" dirty="0"/>
                    </a:p>
                  </a:txBody>
                  <a:tcPr anchor="ctr">
                    <a:solidFill>
                      <a:schemeClr val="bg2"/>
                    </a:solidFill>
                  </a:tcPr>
                </a:tc>
                <a:tc>
                  <a:txBody>
                    <a:bodyPr/>
                    <a:lstStyle/>
                    <a:p>
                      <a:pPr algn="ctr" latinLnBrk="1"/>
                      <a:r>
                        <a:rPr lang="en-US" altLang="ko-KR" sz="1000" b="1" dirty="0"/>
                        <a:t>Kernel size</a:t>
                      </a:r>
                      <a:endParaRPr lang="ko-KR" altLang="en-US" sz="1000" b="1" dirty="0"/>
                    </a:p>
                  </a:txBody>
                  <a:tcPr anchor="ctr">
                    <a:solidFill>
                      <a:schemeClr val="bg2"/>
                    </a:solidFill>
                  </a:tcPr>
                </a:tc>
                <a:tc>
                  <a:txBody>
                    <a:bodyPr/>
                    <a:lstStyle/>
                    <a:p>
                      <a:pPr algn="ctr" latinLnBrk="1"/>
                      <a:r>
                        <a:rPr lang="en-US" altLang="ko-KR" sz="1000" b="1" dirty="0"/>
                        <a:t>Stride</a:t>
                      </a:r>
                      <a:endParaRPr lang="ko-KR" altLang="en-US" sz="1000" b="1" dirty="0"/>
                    </a:p>
                  </a:txBody>
                  <a:tcPr anchor="ctr">
                    <a:solidFill>
                      <a:schemeClr val="bg2"/>
                    </a:solidFill>
                  </a:tcPr>
                </a:tc>
                <a:tc>
                  <a:txBody>
                    <a:bodyPr/>
                    <a:lstStyle/>
                    <a:p>
                      <a:pPr algn="ctr" latinLnBrk="1"/>
                      <a:r>
                        <a:rPr lang="en-US" altLang="ko-KR" sz="1000" b="1" dirty="0"/>
                        <a:t>Padding</a:t>
                      </a:r>
                      <a:endParaRPr lang="ko-KR" altLang="en-US" sz="1000" b="1" dirty="0"/>
                    </a:p>
                  </a:txBody>
                  <a:tcPr anchor="ctr">
                    <a:solidFill>
                      <a:schemeClr val="bg2"/>
                    </a:solidFill>
                  </a:tcPr>
                </a:tc>
                <a:tc>
                  <a:txBody>
                    <a:bodyPr/>
                    <a:lstStyle/>
                    <a:p>
                      <a:pPr algn="ctr" latinLnBrk="1"/>
                      <a:r>
                        <a:rPr lang="en-US" altLang="ko-KR" sz="1000" b="1" dirty="0"/>
                        <a:t>Activation</a:t>
                      </a:r>
                      <a:endParaRPr lang="ko-KR" altLang="en-US" sz="1000" b="1" dirty="0"/>
                    </a:p>
                  </a:txBody>
                  <a:tcPr anchor="ctr">
                    <a:solidFill>
                      <a:schemeClr val="bg2"/>
                    </a:solidFill>
                  </a:tcPr>
                </a:tc>
                <a:extLst>
                  <a:ext uri="{0D108BD9-81ED-4DB2-BD59-A6C34878D82A}">
                    <a16:rowId xmlns:a16="http://schemas.microsoft.com/office/drawing/2014/main" val="2408885224"/>
                  </a:ext>
                </a:extLst>
              </a:tr>
              <a:tr h="264672">
                <a:tc>
                  <a:txBody>
                    <a:bodyPr/>
                    <a:lstStyle/>
                    <a:p>
                      <a:pPr algn="ctr" latinLnBrk="1"/>
                      <a:r>
                        <a:rPr lang="en-US" altLang="ko-KR" sz="1000" b="1" dirty="0"/>
                        <a:t>1</a:t>
                      </a:r>
                      <a:endParaRPr lang="ko-KR" altLang="en-US" sz="1000" b="1" dirty="0"/>
                    </a:p>
                  </a:txBody>
                  <a:tcPr anchor="ctr"/>
                </a:tc>
                <a:tc row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Convolutional Layer </a:t>
                      </a:r>
                      <a:endParaRPr lang="ko-KR" altLang="en-US" sz="1000" dirty="0"/>
                    </a:p>
                    <a:p>
                      <a:pPr algn="ctr" latinLnBrk="1"/>
                      <a:endParaRPr lang="ko-KR" altLang="en-US" sz="1000" dirty="0"/>
                    </a:p>
                  </a:txBody>
                  <a:tcPr anchor="ctr"/>
                </a:tc>
                <a:tc>
                  <a:txBody>
                    <a:bodyPr/>
                    <a:lstStyle/>
                    <a:p>
                      <a:pPr algn="ctr" latinLnBrk="1"/>
                      <a:r>
                        <a:rPr lang="en-US" altLang="ko-KR" sz="1000" dirty="0"/>
                        <a:t>256</a:t>
                      </a:r>
                      <a:endParaRPr lang="ko-KR" altLang="en-US" sz="1000" dirty="0"/>
                    </a:p>
                  </a:txBody>
                  <a:tcPr anchor="ctr"/>
                </a:tc>
                <a:tc>
                  <a:txBody>
                    <a:bodyPr/>
                    <a:lstStyle/>
                    <a:p>
                      <a:pPr algn="ctr" latinLnBrk="1"/>
                      <a:r>
                        <a:rPr lang="en-US" altLang="ko-KR" sz="1000" dirty="0"/>
                        <a:t>128</a:t>
                      </a:r>
                      <a:endParaRPr lang="ko-KR" altLang="en-US" sz="1000" dirty="0"/>
                    </a:p>
                  </a:txBody>
                  <a:tcPr anchor="ctr"/>
                </a:tc>
                <a:tc rowSpan="4">
                  <a:txBody>
                    <a:bodyPr/>
                    <a:lstStyle/>
                    <a:p>
                      <a:pPr algn="ctr" latinLnBrk="1"/>
                      <a:r>
                        <a:rPr lang="en-US" altLang="ko-KR" sz="1000" dirty="0"/>
                        <a:t>3x3</a:t>
                      </a:r>
                      <a:endParaRPr lang="ko-KR" altLang="en-US" sz="1000" dirty="0"/>
                    </a:p>
                  </a:txBody>
                  <a:tcPr anchor="ctr"/>
                </a:tc>
                <a:tc rowSpan="4">
                  <a:txBody>
                    <a:bodyPr/>
                    <a:lstStyle/>
                    <a:p>
                      <a:pPr algn="ctr" latinLnBrk="1"/>
                      <a:r>
                        <a:rPr lang="en-US" altLang="ko-KR" sz="1000" dirty="0"/>
                        <a:t>2</a:t>
                      </a:r>
                      <a:endParaRPr lang="ko-KR" altLang="en-US" sz="1000" dirty="0"/>
                    </a:p>
                  </a:txBody>
                  <a:tcPr anchor="ctr"/>
                </a:tc>
                <a:tc rowSpan="4">
                  <a:txBody>
                    <a:bodyPr/>
                    <a:lstStyle/>
                    <a:p>
                      <a:pPr algn="ctr" latinLnBrk="1"/>
                      <a:r>
                        <a:rPr lang="en-US" altLang="ko-KR" sz="1000" dirty="0"/>
                        <a:t>1</a:t>
                      </a:r>
                      <a:endParaRPr lang="ko-KR" altLang="en-US" sz="1000" dirty="0"/>
                    </a:p>
                  </a:txBody>
                  <a:tcPr anchor="ctr"/>
                </a:tc>
                <a:tc rowSpan="4">
                  <a:txBody>
                    <a:bodyPr/>
                    <a:lstStyle/>
                    <a:p>
                      <a:pPr algn="ctr" latinLnBrk="1"/>
                      <a:r>
                        <a:rPr lang="en-US" altLang="ko-KR" sz="1000" dirty="0" err="1"/>
                        <a:t>ReLU</a:t>
                      </a:r>
                      <a:endParaRPr lang="ko-KR" altLang="en-US" sz="1000" dirty="0"/>
                    </a:p>
                  </a:txBody>
                  <a:tcPr anchor="ctr"/>
                </a:tc>
                <a:extLst>
                  <a:ext uri="{0D108BD9-81ED-4DB2-BD59-A6C34878D82A}">
                    <a16:rowId xmlns:a16="http://schemas.microsoft.com/office/drawing/2014/main" val="1415152296"/>
                  </a:ext>
                </a:extLst>
              </a:tr>
              <a:tr h="264672">
                <a:tc>
                  <a:txBody>
                    <a:bodyPr/>
                    <a:lstStyle/>
                    <a:p>
                      <a:pPr algn="ctr" latinLnBrk="1"/>
                      <a:r>
                        <a:rPr lang="en-US" altLang="ko-KR" sz="1000" b="1" dirty="0"/>
                        <a:t>2</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128</a:t>
                      </a:r>
                      <a:endParaRPr lang="ko-KR" altLang="en-US" sz="1000" dirty="0"/>
                    </a:p>
                  </a:txBody>
                  <a:tcPr anchor="ctr"/>
                </a:tc>
                <a:tc>
                  <a:txBody>
                    <a:bodyPr/>
                    <a:lstStyle/>
                    <a:p>
                      <a:pPr algn="ctr" latinLnBrk="1"/>
                      <a:r>
                        <a:rPr lang="en-US" altLang="ko-KR" sz="1000" dirty="0"/>
                        <a:t>64</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46609775"/>
                  </a:ext>
                </a:extLst>
              </a:tr>
              <a:tr h="264672">
                <a:tc>
                  <a:txBody>
                    <a:bodyPr/>
                    <a:lstStyle/>
                    <a:p>
                      <a:pPr algn="ctr" latinLnBrk="1"/>
                      <a:r>
                        <a:rPr lang="en-US" altLang="ko-KR" sz="1000" b="1" dirty="0"/>
                        <a:t>3</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64</a:t>
                      </a:r>
                      <a:endParaRPr lang="ko-KR" altLang="en-US" sz="1000" dirty="0"/>
                    </a:p>
                  </a:txBody>
                  <a:tcPr anchor="ctr"/>
                </a:tc>
                <a:tc>
                  <a:txBody>
                    <a:bodyPr/>
                    <a:lstStyle/>
                    <a:p>
                      <a:pPr algn="ctr" latinLnBrk="1"/>
                      <a:r>
                        <a:rPr lang="en-US" altLang="ko-KR" sz="1000" dirty="0"/>
                        <a:t>32</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345799117"/>
                  </a:ext>
                </a:extLst>
              </a:tr>
              <a:tr h="264672">
                <a:tc>
                  <a:txBody>
                    <a:bodyPr/>
                    <a:lstStyle/>
                    <a:p>
                      <a:pPr algn="ctr" latinLnBrk="1"/>
                      <a:r>
                        <a:rPr lang="en-US" altLang="ko-KR" sz="1000" b="1" dirty="0"/>
                        <a:t>4</a:t>
                      </a:r>
                      <a:endParaRPr lang="ko-KR" altLang="en-US" sz="1000" b="1" dirty="0"/>
                    </a:p>
                  </a:txBody>
                  <a:tcPr anchor="ctr"/>
                </a:tc>
                <a:tc vMerge="1">
                  <a:txBody>
                    <a:bodyPr/>
                    <a:lstStyle/>
                    <a:p>
                      <a:pPr algn="ctr" latinLnBrk="1"/>
                      <a:endParaRPr lang="ko-KR" altLang="en-US" sz="1000" dirty="0"/>
                    </a:p>
                  </a:txBody>
                  <a:tcPr anchor="ctr"/>
                </a:tc>
                <a:tc>
                  <a:txBody>
                    <a:bodyPr/>
                    <a:lstStyle/>
                    <a:p>
                      <a:pPr algn="ctr" latinLnBrk="1"/>
                      <a:r>
                        <a:rPr lang="en-US" altLang="ko-KR" sz="1000" dirty="0"/>
                        <a:t>32</a:t>
                      </a:r>
                      <a:endParaRPr lang="ko-KR" altLang="en-US" sz="1000" dirty="0"/>
                    </a:p>
                  </a:txBody>
                  <a:tcPr anchor="ctr"/>
                </a:tc>
                <a:tc>
                  <a:txBody>
                    <a:bodyPr/>
                    <a:lstStyle/>
                    <a:p>
                      <a:pPr algn="ctr" latinLnBrk="1"/>
                      <a:r>
                        <a:rPr lang="en-US" altLang="ko-KR" sz="1000" dirty="0"/>
                        <a:t>3</a:t>
                      </a:r>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tc vMerge="1">
                  <a:txBody>
                    <a:bodyPr/>
                    <a:lstStyle/>
                    <a:p>
                      <a:pPr algn="ctr" latinLnBrk="1"/>
                      <a:endParaRPr lang="ko-KR" altLang="en-US" sz="1000" dirty="0"/>
                    </a:p>
                  </a:txBody>
                  <a:tcPr anchor="ctr"/>
                </a:tc>
                <a:extLst>
                  <a:ext uri="{0D108BD9-81ED-4DB2-BD59-A6C34878D82A}">
                    <a16:rowId xmlns:a16="http://schemas.microsoft.com/office/drawing/2014/main" val="3429057277"/>
                  </a:ext>
                </a:extLst>
              </a:tr>
            </a:tbl>
          </a:graphicData>
        </a:graphic>
      </p:graphicFrame>
      <p:grpSp>
        <p:nvGrpSpPr>
          <p:cNvPr id="29" name="그룹 28">
            <a:extLst>
              <a:ext uri="{FF2B5EF4-FFF2-40B4-BE49-F238E27FC236}">
                <a16:creationId xmlns:a16="http://schemas.microsoft.com/office/drawing/2014/main" id="{6B3CADBE-B186-0CF6-7EF1-3D241D2E8BE3}"/>
              </a:ext>
            </a:extLst>
          </p:cNvPr>
          <p:cNvGrpSpPr/>
          <p:nvPr/>
        </p:nvGrpSpPr>
        <p:grpSpPr>
          <a:xfrm>
            <a:off x="7317112" y="777008"/>
            <a:ext cx="5315074" cy="1919525"/>
            <a:chOff x="7317112" y="837968"/>
            <a:chExt cx="5315074" cy="1919525"/>
          </a:xfrm>
        </p:grpSpPr>
        <p:sp>
          <p:nvSpPr>
            <p:cNvPr id="10" name="TextBox 9">
              <a:extLst>
                <a:ext uri="{FF2B5EF4-FFF2-40B4-BE49-F238E27FC236}">
                  <a16:creationId xmlns:a16="http://schemas.microsoft.com/office/drawing/2014/main" id="{401C7AC8-5FD4-945B-759B-07FABB9E5B12}"/>
                </a:ext>
              </a:extLst>
            </p:cNvPr>
            <p:cNvSpPr txBox="1"/>
            <p:nvPr/>
          </p:nvSpPr>
          <p:spPr>
            <a:xfrm>
              <a:off x="7317112" y="837968"/>
              <a:ext cx="5315074" cy="353751"/>
            </a:xfrm>
            <a:prstGeom prst="rect">
              <a:avLst/>
            </a:prstGeom>
            <a:noFill/>
          </p:spPr>
          <p:txBody>
            <a:bodyPr wrap="square" rtlCol="0">
              <a:spAutoFit/>
            </a:bodyPr>
            <a:lstStyle/>
            <a:p>
              <a:pPr>
                <a:lnSpc>
                  <a:spcPct val="150000"/>
                </a:lnSpc>
              </a:pPr>
              <a:r>
                <a:rPr lang="en-US" altLang="ko-KR" sz="1300" b="1" dirty="0"/>
                <a:t>[ Prediction example: Broken small class ]</a:t>
              </a:r>
            </a:p>
          </p:txBody>
        </p:sp>
        <p:sp>
          <p:nvSpPr>
            <p:cNvPr id="11" name="TextBox 10">
              <a:extLst>
                <a:ext uri="{FF2B5EF4-FFF2-40B4-BE49-F238E27FC236}">
                  <a16:creationId xmlns:a16="http://schemas.microsoft.com/office/drawing/2014/main" id="{BA61244F-7131-4F2E-B3A0-0876FE5F4AE3}"/>
                </a:ext>
              </a:extLst>
            </p:cNvPr>
            <p:cNvSpPr txBox="1"/>
            <p:nvPr/>
          </p:nvSpPr>
          <p:spPr>
            <a:xfrm>
              <a:off x="7428414" y="2464079"/>
              <a:ext cx="1415997"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2" name="TextBox 11">
              <a:extLst>
                <a:ext uri="{FF2B5EF4-FFF2-40B4-BE49-F238E27FC236}">
                  <a16:creationId xmlns:a16="http://schemas.microsoft.com/office/drawing/2014/main" id="{7D36B8E5-9666-B1D9-87A7-C67E43948F01}"/>
                </a:ext>
              </a:extLst>
            </p:cNvPr>
            <p:cNvSpPr txBox="1"/>
            <p:nvPr/>
          </p:nvSpPr>
          <p:spPr>
            <a:xfrm>
              <a:off x="8918033" y="2464079"/>
              <a:ext cx="1352970"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13" name="TextBox 12">
              <a:extLst>
                <a:ext uri="{FF2B5EF4-FFF2-40B4-BE49-F238E27FC236}">
                  <a16:creationId xmlns:a16="http://schemas.microsoft.com/office/drawing/2014/main" id="{16528B5D-FF21-3295-26B5-77C6306806AF}"/>
                </a:ext>
              </a:extLst>
            </p:cNvPr>
            <p:cNvSpPr txBox="1"/>
            <p:nvPr/>
          </p:nvSpPr>
          <p:spPr>
            <a:xfrm>
              <a:off x="10459202" y="2464079"/>
              <a:ext cx="1352970" cy="293414"/>
            </a:xfrm>
            <a:prstGeom prst="rect">
              <a:avLst/>
            </a:prstGeom>
            <a:noFill/>
          </p:spPr>
          <p:txBody>
            <a:bodyPr wrap="square" rtlCol="0">
              <a:spAutoFit/>
            </a:bodyPr>
            <a:lstStyle/>
            <a:p>
              <a:pPr algn="ctr">
                <a:lnSpc>
                  <a:spcPct val="150000"/>
                </a:lnSpc>
              </a:pPr>
              <a:r>
                <a:rPr lang="en-US" altLang="ko-KR" sz="1000" b="1" dirty="0"/>
                <a:t>Predicted mask</a:t>
              </a:r>
            </a:p>
          </p:txBody>
        </p:sp>
        <p:pic>
          <p:nvPicPr>
            <p:cNvPr id="26" name="그림 25" descr="전자제품, 라우드스피커, 원, 카메라 렌즈이(가) 표시된 사진&#10;&#10;자동 생성된 설명">
              <a:extLst>
                <a:ext uri="{FF2B5EF4-FFF2-40B4-BE49-F238E27FC236}">
                  <a16:creationId xmlns:a16="http://schemas.microsoft.com/office/drawing/2014/main" id="{3D124610-C6CA-E201-96A7-65B1CBE82487}"/>
                </a:ext>
              </a:extLst>
            </p:cNvPr>
            <p:cNvPicPr>
              <a:picLocks noChangeAspect="1"/>
            </p:cNvPicPr>
            <p:nvPr/>
          </p:nvPicPr>
          <p:blipFill rotWithShape="1">
            <a:blip r:embed="rId4"/>
            <a:srcRect t="7410" r="75526"/>
            <a:stretch/>
          </p:blipFill>
          <p:spPr>
            <a:xfrm>
              <a:off x="7435054" y="1177652"/>
              <a:ext cx="1402715" cy="1286427"/>
            </a:xfrm>
            <a:prstGeom prst="rect">
              <a:avLst/>
            </a:prstGeom>
          </p:spPr>
        </p:pic>
        <p:pic>
          <p:nvPicPr>
            <p:cNvPr id="27" name="그림 26" descr="전자제품, 라우드스피커, 원, 카메라 렌즈이(가) 표시된 사진&#10;&#10;자동 생성된 설명">
              <a:extLst>
                <a:ext uri="{FF2B5EF4-FFF2-40B4-BE49-F238E27FC236}">
                  <a16:creationId xmlns:a16="http://schemas.microsoft.com/office/drawing/2014/main" id="{DBE8DA75-3330-52BB-58F9-41A6487D0CF3}"/>
                </a:ext>
              </a:extLst>
            </p:cNvPr>
            <p:cNvPicPr>
              <a:picLocks noChangeAspect="1"/>
            </p:cNvPicPr>
            <p:nvPr/>
          </p:nvPicPr>
          <p:blipFill rotWithShape="1">
            <a:blip r:embed="rId4"/>
            <a:srcRect l="52004" t="7779" r="26016"/>
            <a:stretch/>
          </p:blipFill>
          <p:spPr>
            <a:xfrm>
              <a:off x="8891529" y="1241457"/>
              <a:ext cx="1415996" cy="1217496"/>
            </a:xfrm>
            <a:prstGeom prst="rect">
              <a:avLst/>
            </a:prstGeom>
          </p:spPr>
        </p:pic>
        <p:pic>
          <p:nvPicPr>
            <p:cNvPr id="28" name="그림 27" descr="전자제품, 라우드스피커, 원, 카메라 렌즈이(가) 표시된 사진&#10;&#10;자동 생성된 설명">
              <a:extLst>
                <a:ext uri="{FF2B5EF4-FFF2-40B4-BE49-F238E27FC236}">
                  <a16:creationId xmlns:a16="http://schemas.microsoft.com/office/drawing/2014/main" id="{A781EE68-1318-6B24-0F26-9A2B7DF87BC5}"/>
                </a:ext>
              </a:extLst>
            </p:cNvPr>
            <p:cNvPicPr>
              <a:picLocks noChangeAspect="1"/>
            </p:cNvPicPr>
            <p:nvPr/>
          </p:nvPicPr>
          <p:blipFill rotWithShape="1">
            <a:blip r:embed="rId4"/>
            <a:srcRect l="76756" t="7702"/>
            <a:stretch/>
          </p:blipFill>
          <p:spPr>
            <a:xfrm>
              <a:off x="10422680" y="1241456"/>
              <a:ext cx="1415996" cy="1218567"/>
            </a:xfrm>
            <a:prstGeom prst="rect">
              <a:avLst/>
            </a:prstGeom>
          </p:spPr>
        </p:pic>
      </p:grpSp>
      <p:sp>
        <p:nvSpPr>
          <p:cNvPr id="30" name="TextBox 29">
            <a:extLst>
              <a:ext uri="{FF2B5EF4-FFF2-40B4-BE49-F238E27FC236}">
                <a16:creationId xmlns:a16="http://schemas.microsoft.com/office/drawing/2014/main" id="{2348BC75-B6B1-1587-A5A7-9032FB655F9B}"/>
              </a:ext>
            </a:extLst>
          </p:cNvPr>
          <p:cNvSpPr txBox="1"/>
          <p:nvPr/>
        </p:nvSpPr>
        <p:spPr>
          <a:xfrm>
            <a:off x="7435054" y="4666576"/>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graphicFrame>
        <p:nvGraphicFramePr>
          <p:cNvPr id="31" name="표 30">
            <a:extLst>
              <a:ext uri="{FF2B5EF4-FFF2-40B4-BE49-F238E27FC236}">
                <a16:creationId xmlns:a16="http://schemas.microsoft.com/office/drawing/2014/main" id="{1AC1639D-FD4A-D986-4CED-80914EDA3D86}"/>
              </a:ext>
            </a:extLst>
          </p:cNvPr>
          <p:cNvGraphicFramePr>
            <a:graphicFrameLocks noGrp="1"/>
          </p:cNvGraphicFramePr>
          <p:nvPr>
            <p:extLst>
              <p:ext uri="{D42A27DB-BD31-4B8C-83A1-F6EECF244321}">
                <p14:modId xmlns:p14="http://schemas.microsoft.com/office/powerpoint/2010/main" val="2376453041"/>
              </p:ext>
            </p:extLst>
          </p:nvPr>
        </p:nvGraphicFramePr>
        <p:xfrm>
          <a:off x="7507956" y="5115903"/>
          <a:ext cx="4562118" cy="1213776"/>
        </p:xfrm>
        <a:graphic>
          <a:graphicData uri="http://schemas.openxmlformats.org/drawingml/2006/table">
            <a:tbl>
              <a:tblPr firstRow="1" bandRow="1">
                <a:tableStyleId>{5940675A-B579-460E-94D1-54222C63F5DA}</a:tableStyleId>
              </a:tblPr>
              <a:tblGrid>
                <a:gridCol w="2281059">
                  <a:extLst>
                    <a:ext uri="{9D8B030D-6E8A-4147-A177-3AD203B41FA5}">
                      <a16:colId xmlns:a16="http://schemas.microsoft.com/office/drawing/2014/main" val="1847154298"/>
                    </a:ext>
                  </a:extLst>
                </a:gridCol>
                <a:gridCol w="2281059">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86</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90.42</a:t>
                      </a:r>
                      <a:endParaRPr lang="ko-KR" altLang="en-US" sz="1300" dirty="0"/>
                    </a:p>
                  </a:txBody>
                  <a:tcPr anchor="ctr"/>
                </a:tc>
                <a:extLst>
                  <a:ext uri="{0D108BD9-81ED-4DB2-BD59-A6C34878D82A}">
                    <a16:rowId xmlns:a16="http://schemas.microsoft.com/office/drawing/2014/main" val="2441895479"/>
                  </a:ext>
                </a:extLst>
              </a:tr>
            </a:tbl>
          </a:graphicData>
        </a:graphic>
      </p:graphicFrame>
      <p:pic>
        <p:nvPicPr>
          <p:cNvPr id="32" name="그림 31" descr="원, 스크린샷, 카메라 렌즈, 라우드스피커이(가) 표시된 사진&#10;&#10;자동 생성된 설명">
            <a:extLst>
              <a:ext uri="{FF2B5EF4-FFF2-40B4-BE49-F238E27FC236}">
                <a16:creationId xmlns:a16="http://schemas.microsoft.com/office/drawing/2014/main" id="{B35FABC6-8873-09F1-65E1-8EA02AA1D83F}"/>
              </a:ext>
            </a:extLst>
          </p:cNvPr>
          <p:cNvPicPr>
            <a:picLocks noChangeAspect="1"/>
          </p:cNvPicPr>
          <p:nvPr/>
        </p:nvPicPr>
        <p:blipFill rotWithShape="1">
          <a:blip r:embed="rId5"/>
          <a:srcRect t="10027" r="76033"/>
          <a:stretch/>
        </p:blipFill>
        <p:spPr>
          <a:xfrm>
            <a:off x="7473535" y="3122296"/>
            <a:ext cx="1417994" cy="1315925"/>
          </a:xfrm>
          <a:prstGeom prst="rect">
            <a:avLst/>
          </a:prstGeom>
        </p:spPr>
      </p:pic>
      <p:pic>
        <p:nvPicPr>
          <p:cNvPr id="33" name="그림 32" descr="원, 스크린샷, 카메라 렌즈, 라우드스피커이(가) 표시된 사진&#10;&#10;자동 생성된 설명">
            <a:extLst>
              <a:ext uri="{FF2B5EF4-FFF2-40B4-BE49-F238E27FC236}">
                <a16:creationId xmlns:a16="http://schemas.microsoft.com/office/drawing/2014/main" id="{16CC5CF2-E27D-0229-A8D8-7BF4AC6CD799}"/>
              </a:ext>
            </a:extLst>
          </p:cNvPr>
          <p:cNvPicPr>
            <a:picLocks noChangeAspect="1"/>
          </p:cNvPicPr>
          <p:nvPr/>
        </p:nvPicPr>
        <p:blipFill rotWithShape="1">
          <a:blip r:embed="rId5"/>
          <a:srcRect l="52362" t="10385" r="26366"/>
          <a:stretch/>
        </p:blipFill>
        <p:spPr>
          <a:xfrm>
            <a:off x="8866750" y="3156317"/>
            <a:ext cx="1417989" cy="1179238"/>
          </a:xfrm>
          <a:prstGeom prst="rect">
            <a:avLst/>
          </a:prstGeom>
        </p:spPr>
      </p:pic>
      <p:pic>
        <p:nvPicPr>
          <p:cNvPr id="34" name="그림 33" descr="원, 스크린샷, 카메라 렌즈, 라우드스피커이(가) 표시된 사진&#10;&#10;자동 생성된 설명">
            <a:extLst>
              <a:ext uri="{FF2B5EF4-FFF2-40B4-BE49-F238E27FC236}">
                <a16:creationId xmlns:a16="http://schemas.microsoft.com/office/drawing/2014/main" id="{DDA48FB7-391E-1697-E857-AB91DD1895CB}"/>
              </a:ext>
            </a:extLst>
          </p:cNvPr>
          <p:cNvPicPr>
            <a:picLocks noChangeAspect="1"/>
          </p:cNvPicPr>
          <p:nvPr/>
        </p:nvPicPr>
        <p:blipFill rotWithShape="1">
          <a:blip r:embed="rId5"/>
          <a:srcRect l="78185" t="8864"/>
          <a:stretch/>
        </p:blipFill>
        <p:spPr>
          <a:xfrm>
            <a:off x="10505520" y="3156317"/>
            <a:ext cx="1333156" cy="1179238"/>
          </a:xfrm>
          <a:prstGeom prst="rect">
            <a:avLst/>
          </a:prstGeom>
        </p:spPr>
      </p:pic>
      <p:sp>
        <p:nvSpPr>
          <p:cNvPr id="35" name="TextBox 34">
            <a:extLst>
              <a:ext uri="{FF2B5EF4-FFF2-40B4-BE49-F238E27FC236}">
                <a16:creationId xmlns:a16="http://schemas.microsoft.com/office/drawing/2014/main" id="{22D2FC69-9C30-2ED4-88FC-F52C0ECE7D83}"/>
              </a:ext>
            </a:extLst>
          </p:cNvPr>
          <p:cNvSpPr txBox="1"/>
          <p:nvPr/>
        </p:nvSpPr>
        <p:spPr>
          <a:xfrm>
            <a:off x="7428414" y="2706990"/>
            <a:ext cx="5315074" cy="353751"/>
          </a:xfrm>
          <a:prstGeom prst="rect">
            <a:avLst/>
          </a:prstGeom>
          <a:noFill/>
        </p:spPr>
        <p:txBody>
          <a:bodyPr wrap="square" rtlCol="0">
            <a:spAutoFit/>
          </a:bodyPr>
          <a:lstStyle/>
          <a:p>
            <a:pPr>
              <a:lnSpc>
                <a:spcPct val="150000"/>
              </a:lnSpc>
            </a:pPr>
            <a:r>
              <a:rPr lang="en-US" altLang="ko-KR" sz="1300" b="1" dirty="0"/>
              <a:t>[ Prediction example: Contamination class ]</a:t>
            </a:r>
          </a:p>
        </p:txBody>
      </p:sp>
      <p:sp>
        <p:nvSpPr>
          <p:cNvPr id="36" name="TextBox 35">
            <a:extLst>
              <a:ext uri="{FF2B5EF4-FFF2-40B4-BE49-F238E27FC236}">
                <a16:creationId xmlns:a16="http://schemas.microsoft.com/office/drawing/2014/main" id="{B4F61803-2534-BAC1-F29B-769EE99794F2}"/>
              </a:ext>
            </a:extLst>
          </p:cNvPr>
          <p:cNvSpPr txBox="1"/>
          <p:nvPr/>
        </p:nvSpPr>
        <p:spPr>
          <a:xfrm>
            <a:off x="7432895" y="4301674"/>
            <a:ext cx="1415997"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37" name="TextBox 36">
            <a:extLst>
              <a:ext uri="{FF2B5EF4-FFF2-40B4-BE49-F238E27FC236}">
                <a16:creationId xmlns:a16="http://schemas.microsoft.com/office/drawing/2014/main" id="{1C5EA579-FEDF-1673-CA22-3A095F6C26B2}"/>
              </a:ext>
            </a:extLst>
          </p:cNvPr>
          <p:cNvSpPr txBox="1"/>
          <p:nvPr/>
        </p:nvSpPr>
        <p:spPr>
          <a:xfrm>
            <a:off x="8922514" y="4301674"/>
            <a:ext cx="1352970"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38" name="TextBox 37">
            <a:extLst>
              <a:ext uri="{FF2B5EF4-FFF2-40B4-BE49-F238E27FC236}">
                <a16:creationId xmlns:a16="http://schemas.microsoft.com/office/drawing/2014/main" id="{55A92647-9843-37EB-5311-8014402F836C}"/>
              </a:ext>
            </a:extLst>
          </p:cNvPr>
          <p:cNvSpPr txBox="1"/>
          <p:nvPr/>
        </p:nvSpPr>
        <p:spPr>
          <a:xfrm>
            <a:off x="10463683" y="4301674"/>
            <a:ext cx="1352970" cy="293414"/>
          </a:xfrm>
          <a:prstGeom prst="rect">
            <a:avLst/>
          </a:prstGeom>
          <a:noFill/>
        </p:spPr>
        <p:txBody>
          <a:bodyPr wrap="square" rtlCol="0">
            <a:spAutoFit/>
          </a:bodyPr>
          <a:lstStyle/>
          <a:p>
            <a:pPr algn="ctr">
              <a:lnSpc>
                <a:spcPct val="150000"/>
              </a:lnSpc>
            </a:pPr>
            <a:r>
              <a:rPr lang="en-US" altLang="ko-KR" sz="1000" b="1" dirty="0"/>
              <a:t>Predicted mask</a:t>
            </a:r>
          </a:p>
        </p:txBody>
      </p:sp>
      <p:sp>
        <p:nvSpPr>
          <p:cNvPr id="2" name="직사각형 1">
            <a:extLst>
              <a:ext uri="{FF2B5EF4-FFF2-40B4-BE49-F238E27FC236}">
                <a16:creationId xmlns:a16="http://schemas.microsoft.com/office/drawing/2014/main" id="{0DCDC59C-E19A-D67E-4640-2D7101953B47}"/>
              </a:ext>
            </a:extLst>
          </p:cNvPr>
          <p:cNvSpPr/>
          <p:nvPr/>
        </p:nvSpPr>
        <p:spPr>
          <a:xfrm>
            <a:off x="1292832" y="1642231"/>
            <a:ext cx="723005" cy="80782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9A63963-43F2-9DDF-E943-89370DE73708}"/>
              </a:ext>
            </a:extLst>
          </p:cNvPr>
          <p:cNvSpPr/>
          <p:nvPr/>
        </p:nvSpPr>
        <p:spPr>
          <a:xfrm>
            <a:off x="389656" y="3203354"/>
            <a:ext cx="903176" cy="28106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9952830-B00E-CED9-7FE8-AE109B0BCA20}"/>
              </a:ext>
            </a:extLst>
          </p:cNvPr>
          <p:cNvSpPr/>
          <p:nvPr/>
        </p:nvSpPr>
        <p:spPr>
          <a:xfrm>
            <a:off x="3521555" y="1577677"/>
            <a:ext cx="723005" cy="882770"/>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6A44BE-14AD-AE24-80C9-11374D8258DE}"/>
              </a:ext>
            </a:extLst>
          </p:cNvPr>
          <p:cNvSpPr/>
          <p:nvPr/>
        </p:nvSpPr>
        <p:spPr>
          <a:xfrm>
            <a:off x="389656" y="5030145"/>
            <a:ext cx="903176" cy="247797"/>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5250099"/>
      </p:ext>
    </p:extLst>
  </p:cSld>
  <p:clrMapOvr>
    <a:masterClrMapping/>
  </p:clrMapOvr>
  <mc:AlternateContent xmlns:mc="http://schemas.openxmlformats.org/markup-compatibility/2006">
    <mc:Choice xmlns:p14="http://schemas.microsoft.com/office/powerpoint/2010/main" Requires="p14">
      <p:transition spd="slow" p14:dur="2000" advTm="1845"/>
    </mc:Choice>
    <mc:Fallback>
      <p:transition spd="slow" advTm="184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A95E39-DABA-C467-7471-0D17F74CA44E}"/>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A6938F8E-F683-66C6-8B47-8F9DE850B1E3}"/>
              </a:ext>
            </a:extLst>
          </p:cNvPr>
          <p:cNvSpPr>
            <a:spLocks noChangeArrowheads="1"/>
          </p:cNvSpPr>
          <p:nvPr/>
        </p:nvSpPr>
        <p:spPr bwMode="auto">
          <a:xfrm>
            <a:off x="254053"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err="1">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PatchCore</a:t>
            </a: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(Training)</a:t>
            </a:r>
          </a:p>
        </p:txBody>
      </p:sp>
      <p:grpSp>
        <p:nvGrpSpPr>
          <p:cNvPr id="10" name="그룹 9">
            <a:extLst>
              <a:ext uri="{FF2B5EF4-FFF2-40B4-BE49-F238E27FC236}">
                <a16:creationId xmlns:a16="http://schemas.microsoft.com/office/drawing/2014/main" id="{BA0F38CD-75DD-1092-856F-3C30E4DF11E4}"/>
              </a:ext>
            </a:extLst>
          </p:cNvPr>
          <p:cNvGrpSpPr/>
          <p:nvPr/>
        </p:nvGrpSpPr>
        <p:grpSpPr>
          <a:xfrm>
            <a:off x="235002" y="1299190"/>
            <a:ext cx="7301645" cy="2066129"/>
            <a:chOff x="235002" y="1298608"/>
            <a:chExt cx="7118298" cy="2333352"/>
          </a:xfrm>
        </p:grpSpPr>
        <p:pic>
          <p:nvPicPr>
            <p:cNvPr id="6" name="그림 5">
              <a:extLst>
                <a:ext uri="{FF2B5EF4-FFF2-40B4-BE49-F238E27FC236}">
                  <a16:creationId xmlns:a16="http://schemas.microsoft.com/office/drawing/2014/main" id="{7AD22C65-268B-2FEF-51C2-AC47A14DE472}"/>
                </a:ext>
              </a:extLst>
            </p:cNvPr>
            <p:cNvPicPr>
              <a:picLocks noChangeAspect="1"/>
            </p:cNvPicPr>
            <p:nvPr/>
          </p:nvPicPr>
          <p:blipFill>
            <a:blip r:embed="rId3"/>
            <a:stretch>
              <a:fillRect/>
            </a:stretch>
          </p:blipFill>
          <p:spPr>
            <a:xfrm>
              <a:off x="235002" y="1298608"/>
              <a:ext cx="7118298" cy="1952038"/>
            </a:xfrm>
            <a:prstGeom prst="rect">
              <a:avLst/>
            </a:prstGeom>
          </p:spPr>
        </p:pic>
        <p:sp>
          <p:nvSpPr>
            <p:cNvPr id="8" name="TextBox 7">
              <a:extLst>
                <a:ext uri="{FF2B5EF4-FFF2-40B4-BE49-F238E27FC236}">
                  <a16:creationId xmlns:a16="http://schemas.microsoft.com/office/drawing/2014/main" id="{0EB700FC-2BC3-27F0-E88A-A7D9E51ADA13}"/>
                </a:ext>
              </a:extLst>
            </p:cNvPr>
            <p:cNvSpPr txBox="1"/>
            <p:nvPr/>
          </p:nvSpPr>
          <p:spPr>
            <a:xfrm>
              <a:off x="310898" y="3232457"/>
              <a:ext cx="6966200" cy="399503"/>
            </a:xfrm>
            <a:prstGeom prst="rect">
              <a:avLst/>
            </a:prstGeom>
            <a:noFill/>
          </p:spPr>
          <p:txBody>
            <a:bodyPr wrap="square" rtlCol="0">
              <a:spAutoFit/>
            </a:bodyPr>
            <a:lstStyle/>
            <a:p>
              <a:pPr algn="ctr">
                <a:lnSpc>
                  <a:spcPct val="150000"/>
                </a:lnSpc>
              </a:pPr>
              <a:r>
                <a:rPr lang="en-US" altLang="ko-KR" sz="1300" b="1" dirty="0"/>
                <a:t>[Pipeline of </a:t>
              </a:r>
              <a:r>
                <a:rPr lang="en-US" altLang="ko-KR" sz="1300" b="1" dirty="0" err="1"/>
                <a:t>patchCore</a:t>
              </a:r>
              <a:r>
                <a:rPr lang="en-US" altLang="ko-KR" sz="1300" b="1" dirty="0"/>
                <a:t> model]</a:t>
              </a:r>
            </a:p>
          </p:txBody>
        </p:sp>
      </p:grpSp>
      <p:sp>
        <p:nvSpPr>
          <p:cNvPr id="15" name="TextBox 14">
            <a:extLst>
              <a:ext uri="{FF2B5EF4-FFF2-40B4-BE49-F238E27FC236}">
                <a16:creationId xmlns:a16="http://schemas.microsoft.com/office/drawing/2014/main" id="{9FCDE3F2-4FB1-F8C7-30C6-98A37B4F48F6}"/>
              </a:ext>
            </a:extLst>
          </p:cNvPr>
          <p:cNvSpPr txBox="1"/>
          <p:nvPr/>
        </p:nvSpPr>
        <p:spPr>
          <a:xfrm>
            <a:off x="263781" y="3365319"/>
            <a:ext cx="11686765" cy="887615"/>
          </a:xfrm>
          <a:prstGeom prst="rect">
            <a:avLst/>
          </a:prstGeom>
          <a:noFill/>
        </p:spPr>
        <p:txBody>
          <a:bodyPr wrap="square" rtlCol="0">
            <a:spAutoFit/>
          </a:bodyPr>
          <a:lstStyle/>
          <a:p>
            <a:pPr marL="228600" indent="-228600">
              <a:lnSpc>
                <a:spcPct val="150000"/>
              </a:lnSpc>
              <a:buAutoNum type="arabicParenR"/>
            </a:pPr>
            <a:r>
              <a:rPr lang="en-US" altLang="ko-KR" sz="1200" dirty="0"/>
              <a:t>Feature extraction using pretrained model (WRN – 50)</a:t>
            </a:r>
          </a:p>
          <a:p>
            <a:pPr marL="228600" indent="-228600">
              <a:lnSpc>
                <a:spcPct val="150000"/>
              </a:lnSpc>
              <a:buAutoNum type="arabicParenR"/>
            </a:pPr>
            <a:r>
              <a:rPr lang="en-US" altLang="ko-KR" sz="1200" dirty="0"/>
              <a:t>Make Local patch feature map based on sliding window technique</a:t>
            </a:r>
          </a:p>
          <a:p>
            <a:pPr marL="228600" indent="-228600">
              <a:lnSpc>
                <a:spcPct val="150000"/>
              </a:lnSpc>
              <a:buAutoNum type="arabicParenR"/>
            </a:pPr>
            <a:r>
              <a:rPr lang="en-US" altLang="ko-KR" sz="1200" dirty="0"/>
              <a:t>Make final </a:t>
            </a:r>
            <a:r>
              <a:rPr lang="en-US" altLang="ko-KR" sz="1200" b="1" dirty="0"/>
              <a:t>local patch feature map </a:t>
            </a:r>
            <a:r>
              <a:rPr lang="en-US" altLang="ko-KR" sz="1200" dirty="0"/>
              <a:t>using channel-wise global average pooling </a:t>
            </a:r>
            <a:endParaRPr lang="ko-KR" altLang="en-US" sz="1200" dirty="0"/>
          </a:p>
        </p:txBody>
      </p:sp>
      <p:pic>
        <p:nvPicPr>
          <p:cNvPr id="16" name="그림 15" descr="도표, 라인, 평행, 평면도이(가) 표시된 사진&#10;&#10;자동 생성된 설명">
            <a:extLst>
              <a:ext uri="{FF2B5EF4-FFF2-40B4-BE49-F238E27FC236}">
                <a16:creationId xmlns:a16="http://schemas.microsoft.com/office/drawing/2014/main" id="{B69D3D0B-78D7-0CC0-1AE5-FF4858551DD7}"/>
              </a:ext>
            </a:extLst>
          </p:cNvPr>
          <p:cNvPicPr>
            <a:picLocks noChangeAspect="1"/>
          </p:cNvPicPr>
          <p:nvPr/>
        </p:nvPicPr>
        <p:blipFill>
          <a:blip r:embed="rId4"/>
          <a:stretch>
            <a:fillRect/>
          </a:stretch>
        </p:blipFill>
        <p:spPr>
          <a:xfrm>
            <a:off x="305210" y="4320600"/>
            <a:ext cx="3752439" cy="2426797"/>
          </a:xfrm>
          <a:prstGeom prst="rect">
            <a:avLst/>
          </a:prstGeom>
        </p:spPr>
      </p:pic>
      <p:pic>
        <p:nvPicPr>
          <p:cNvPr id="17" name="그림 16">
            <a:extLst>
              <a:ext uri="{FF2B5EF4-FFF2-40B4-BE49-F238E27FC236}">
                <a16:creationId xmlns:a16="http://schemas.microsoft.com/office/drawing/2014/main" id="{655B0E47-2B67-5A7C-DE9A-3428562946CD}"/>
              </a:ext>
            </a:extLst>
          </p:cNvPr>
          <p:cNvPicPr>
            <a:picLocks noChangeAspect="1"/>
          </p:cNvPicPr>
          <p:nvPr/>
        </p:nvPicPr>
        <p:blipFill>
          <a:blip r:embed="rId5"/>
          <a:stretch>
            <a:fillRect/>
          </a:stretch>
        </p:blipFill>
        <p:spPr>
          <a:xfrm>
            <a:off x="5676899" y="4249373"/>
            <a:ext cx="4178131" cy="2494816"/>
          </a:xfrm>
          <a:prstGeom prst="rect">
            <a:avLst/>
          </a:prstGeom>
        </p:spPr>
      </p:pic>
      <p:sp>
        <p:nvSpPr>
          <p:cNvPr id="18" name="화살표: 오른쪽 17">
            <a:extLst>
              <a:ext uri="{FF2B5EF4-FFF2-40B4-BE49-F238E27FC236}">
                <a16:creationId xmlns:a16="http://schemas.microsoft.com/office/drawing/2014/main" id="{C6F702D0-575C-C543-F7C7-59236A9845CC}"/>
              </a:ext>
            </a:extLst>
          </p:cNvPr>
          <p:cNvSpPr/>
          <p:nvPr/>
        </p:nvSpPr>
        <p:spPr>
          <a:xfrm>
            <a:off x="5825066" y="3011568"/>
            <a:ext cx="2201333" cy="1464014"/>
          </a:xfrm>
          <a:prstGeom prst="rightArrow">
            <a:avLst>
              <a:gd name="adj1" fmla="val 41814"/>
              <a:gd name="adj2" fmla="val 45879"/>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88B8E559-0DA5-F630-7E0E-F18D16A2A191}"/>
              </a:ext>
            </a:extLst>
          </p:cNvPr>
          <p:cNvSpPr txBox="1"/>
          <p:nvPr/>
        </p:nvSpPr>
        <p:spPr>
          <a:xfrm>
            <a:off x="7581803" y="3433123"/>
            <a:ext cx="4178131" cy="494494"/>
          </a:xfrm>
          <a:prstGeom prst="rect">
            <a:avLst/>
          </a:prstGeom>
          <a:noFill/>
        </p:spPr>
        <p:txBody>
          <a:bodyPr wrap="square" rtlCol="0">
            <a:spAutoFit/>
          </a:bodyPr>
          <a:lstStyle/>
          <a:p>
            <a:pPr>
              <a:lnSpc>
                <a:spcPct val="150000"/>
              </a:lnSpc>
            </a:pPr>
            <a:r>
              <a:rPr lang="en-US" altLang="ko-KR" sz="2000" dirty="0">
                <a:solidFill>
                  <a:srgbClr val="FF0000"/>
                </a:solidFill>
              </a:rPr>
              <a:t>Construct ‘Memory bank’</a:t>
            </a:r>
          </a:p>
        </p:txBody>
      </p:sp>
    </p:spTree>
    <p:extLst>
      <p:ext uri="{BB962C8B-B14F-4D97-AF65-F5344CB8AC3E}">
        <p14:creationId xmlns:p14="http://schemas.microsoft.com/office/powerpoint/2010/main" val="208711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5175DD-5B7D-8045-1980-4629EF3D444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6" name="AutoShape 2">
            <a:extLst>
              <a:ext uri="{FF2B5EF4-FFF2-40B4-BE49-F238E27FC236}">
                <a16:creationId xmlns:a16="http://schemas.microsoft.com/office/drawing/2014/main" id="{3EE9B170-80A8-9CE9-2C57-1B6BE0929432}"/>
              </a:ext>
            </a:extLst>
          </p:cNvPr>
          <p:cNvSpPr>
            <a:spLocks noChangeArrowheads="1"/>
          </p:cNvSpPr>
          <p:nvPr/>
        </p:nvSpPr>
        <p:spPr bwMode="auto">
          <a:xfrm>
            <a:off x="254053" y="861297"/>
            <a:ext cx="2826031"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err="1">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PatchCore</a:t>
            </a: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(Inference)</a:t>
            </a:r>
          </a:p>
        </p:txBody>
      </p:sp>
      <p:pic>
        <p:nvPicPr>
          <p:cNvPr id="2" name="그림 1">
            <a:extLst>
              <a:ext uri="{FF2B5EF4-FFF2-40B4-BE49-F238E27FC236}">
                <a16:creationId xmlns:a16="http://schemas.microsoft.com/office/drawing/2014/main" id="{D7BDCA49-65DA-74AA-1985-A43033F35B53}"/>
              </a:ext>
            </a:extLst>
          </p:cNvPr>
          <p:cNvPicPr>
            <a:picLocks noChangeAspect="1"/>
          </p:cNvPicPr>
          <p:nvPr/>
        </p:nvPicPr>
        <p:blipFill rotWithShape="1">
          <a:blip r:embed="rId3"/>
          <a:srcRect l="44092"/>
          <a:stretch/>
        </p:blipFill>
        <p:spPr>
          <a:xfrm>
            <a:off x="263781" y="1435236"/>
            <a:ext cx="4298058" cy="1728484"/>
          </a:xfrm>
          <a:prstGeom prst="rect">
            <a:avLst/>
          </a:prstGeom>
        </p:spPr>
      </p:pic>
      <p:cxnSp>
        <p:nvCxnSpPr>
          <p:cNvPr id="3" name="직선 연결선 2">
            <a:extLst>
              <a:ext uri="{FF2B5EF4-FFF2-40B4-BE49-F238E27FC236}">
                <a16:creationId xmlns:a16="http://schemas.microsoft.com/office/drawing/2014/main" id="{42CE9021-73EA-4600-E6F8-2F222321CE96}"/>
              </a:ext>
            </a:extLst>
          </p:cNvPr>
          <p:cNvCxnSpPr>
            <a:cxnSpLocks/>
          </p:cNvCxnSpPr>
          <p:nvPr/>
        </p:nvCxnSpPr>
        <p:spPr>
          <a:xfrm>
            <a:off x="6000751" y="861297"/>
            <a:ext cx="0" cy="5748002"/>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8174DF-680F-AEC4-A632-7DB0377D688E}"/>
              </a:ext>
            </a:extLst>
          </p:cNvPr>
          <p:cNvSpPr txBox="1"/>
          <p:nvPr/>
        </p:nvSpPr>
        <p:spPr>
          <a:xfrm>
            <a:off x="254052" y="3163720"/>
            <a:ext cx="4307787" cy="353751"/>
          </a:xfrm>
          <a:prstGeom prst="rect">
            <a:avLst/>
          </a:prstGeom>
          <a:noFill/>
        </p:spPr>
        <p:txBody>
          <a:bodyPr wrap="square" rtlCol="0">
            <a:spAutoFit/>
          </a:bodyPr>
          <a:lstStyle/>
          <a:p>
            <a:pPr algn="ctr">
              <a:lnSpc>
                <a:spcPct val="150000"/>
              </a:lnSpc>
            </a:pPr>
            <a:r>
              <a:rPr lang="en-US" altLang="ko-KR" sz="1300" b="1" dirty="0"/>
              <a:t>[Pipeline of inference]</a:t>
            </a:r>
          </a:p>
        </p:txBody>
      </p:sp>
      <p:sp>
        <p:nvSpPr>
          <p:cNvPr id="9" name="TextBox 8">
            <a:extLst>
              <a:ext uri="{FF2B5EF4-FFF2-40B4-BE49-F238E27FC236}">
                <a16:creationId xmlns:a16="http://schemas.microsoft.com/office/drawing/2014/main" id="{27C3F392-DCC2-9BAA-C8BE-E35130B8ADCF}"/>
              </a:ext>
            </a:extLst>
          </p:cNvPr>
          <p:cNvSpPr txBox="1"/>
          <p:nvPr/>
        </p:nvSpPr>
        <p:spPr>
          <a:xfrm>
            <a:off x="157369" y="3538430"/>
            <a:ext cx="5715112" cy="1164614"/>
          </a:xfrm>
          <a:prstGeom prst="rect">
            <a:avLst/>
          </a:prstGeom>
          <a:noFill/>
        </p:spPr>
        <p:txBody>
          <a:bodyPr wrap="square" rtlCol="0">
            <a:spAutoFit/>
          </a:bodyPr>
          <a:lstStyle/>
          <a:p>
            <a:pPr marL="228600" indent="-228600">
              <a:lnSpc>
                <a:spcPct val="150000"/>
              </a:lnSpc>
              <a:buAutoNum type="arabicParenR"/>
            </a:pPr>
            <a:r>
              <a:rPr lang="en-US" altLang="ko-KR" sz="1200" dirty="0"/>
              <a:t>Project local patch feature to memory bank of test set</a:t>
            </a:r>
          </a:p>
          <a:p>
            <a:pPr marL="228600" indent="-228600">
              <a:lnSpc>
                <a:spcPct val="150000"/>
              </a:lnSpc>
              <a:buAutoNum type="arabicParenR"/>
            </a:pPr>
            <a:r>
              <a:rPr lang="en-US" altLang="ko-KR" sz="1200" dirty="0"/>
              <a:t>Measure distance between new feature information and the pre-existing features (normal)</a:t>
            </a:r>
          </a:p>
          <a:p>
            <a:pPr marL="228600" indent="-228600">
              <a:lnSpc>
                <a:spcPct val="150000"/>
              </a:lnSpc>
              <a:buAutoNum type="arabicParenR"/>
            </a:pPr>
            <a:r>
              <a:rPr lang="en-US" altLang="ko-KR" sz="1200" dirty="0"/>
              <a:t>Get anomaly score of each part in image based on distance</a:t>
            </a:r>
          </a:p>
        </p:txBody>
      </p:sp>
      <p:sp>
        <p:nvSpPr>
          <p:cNvPr id="10" name="화살표: 오른쪽 9">
            <a:extLst>
              <a:ext uri="{FF2B5EF4-FFF2-40B4-BE49-F238E27FC236}">
                <a16:creationId xmlns:a16="http://schemas.microsoft.com/office/drawing/2014/main" id="{D5BFBEEE-29C5-A7C4-2828-19F61023FAC9}"/>
              </a:ext>
            </a:extLst>
          </p:cNvPr>
          <p:cNvSpPr/>
          <p:nvPr/>
        </p:nvSpPr>
        <p:spPr>
          <a:xfrm rot="5400000">
            <a:off x="2301484" y="3519857"/>
            <a:ext cx="1426881" cy="3341582"/>
          </a:xfrm>
          <a:prstGeom prst="rightArrow">
            <a:avLst>
              <a:gd name="adj1" fmla="val 41814"/>
              <a:gd name="adj2" fmla="val 45879"/>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C2CD8F60-62A1-85AC-C3E1-E8A009DE7005}"/>
              </a:ext>
            </a:extLst>
          </p:cNvPr>
          <p:cNvSpPr txBox="1"/>
          <p:nvPr/>
        </p:nvSpPr>
        <p:spPr>
          <a:xfrm>
            <a:off x="157370" y="5602749"/>
            <a:ext cx="5843382" cy="494494"/>
          </a:xfrm>
          <a:prstGeom prst="rect">
            <a:avLst/>
          </a:prstGeom>
          <a:noFill/>
        </p:spPr>
        <p:txBody>
          <a:bodyPr wrap="square" rtlCol="0">
            <a:spAutoFit/>
          </a:bodyPr>
          <a:lstStyle/>
          <a:p>
            <a:pPr algn="ctr">
              <a:lnSpc>
                <a:spcPct val="150000"/>
              </a:lnSpc>
            </a:pPr>
            <a:r>
              <a:rPr lang="en-US" altLang="ko-KR" sz="2000" dirty="0"/>
              <a:t>Visualize anomalous part in test set image</a:t>
            </a:r>
          </a:p>
        </p:txBody>
      </p:sp>
      <p:sp>
        <p:nvSpPr>
          <p:cNvPr id="12" name="AutoShape 2">
            <a:extLst>
              <a:ext uri="{FF2B5EF4-FFF2-40B4-BE49-F238E27FC236}">
                <a16:creationId xmlns:a16="http://schemas.microsoft.com/office/drawing/2014/main" id="{141FA7CD-376F-A2B5-2024-252EC4FD68D9}"/>
              </a:ext>
            </a:extLst>
          </p:cNvPr>
          <p:cNvSpPr>
            <a:spLocks noChangeArrowheads="1"/>
          </p:cNvSpPr>
          <p:nvPr/>
        </p:nvSpPr>
        <p:spPr bwMode="auto">
          <a:xfrm>
            <a:off x="6095389" y="903874"/>
            <a:ext cx="256093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Result</a:t>
            </a:r>
          </a:p>
        </p:txBody>
      </p:sp>
      <p:grpSp>
        <p:nvGrpSpPr>
          <p:cNvPr id="17" name="그룹 16">
            <a:extLst>
              <a:ext uri="{FF2B5EF4-FFF2-40B4-BE49-F238E27FC236}">
                <a16:creationId xmlns:a16="http://schemas.microsoft.com/office/drawing/2014/main" id="{0C725823-BD50-CE91-B74A-12D71F72C160}"/>
              </a:ext>
            </a:extLst>
          </p:cNvPr>
          <p:cNvGrpSpPr/>
          <p:nvPr/>
        </p:nvGrpSpPr>
        <p:grpSpPr>
          <a:xfrm>
            <a:off x="6129022" y="1648596"/>
            <a:ext cx="5951218" cy="1920832"/>
            <a:chOff x="6129022" y="1435236"/>
            <a:chExt cx="5951218" cy="1920832"/>
          </a:xfrm>
        </p:grpSpPr>
        <p:pic>
          <p:nvPicPr>
            <p:cNvPr id="13" name="그림 12" descr="스크린샷, 다채로움, 원이(가) 표시된 사진&#10;&#10;자동 생성된 설명">
              <a:extLst>
                <a:ext uri="{FF2B5EF4-FFF2-40B4-BE49-F238E27FC236}">
                  <a16:creationId xmlns:a16="http://schemas.microsoft.com/office/drawing/2014/main" id="{9370BAAE-A93A-2A9F-A8D7-0C4EE84507E7}"/>
                </a:ext>
              </a:extLst>
            </p:cNvPr>
            <p:cNvPicPr>
              <a:picLocks noChangeAspect="1"/>
            </p:cNvPicPr>
            <p:nvPr/>
          </p:nvPicPr>
          <p:blipFill>
            <a:blip r:embed="rId4"/>
            <a:stretch>
              <a:fillRect/>
            </a:stretch>
          </p:blipFill>
          <p:spPr>
            <a:xfrm>
              <a:off x="6129022" y="1435236"/>
              <a:ext cx="5951218" cy="1622923"/>
            </a:xfrm>
            <a:prstGeom prst="rect">
              <a:avLst/>
            </a:prstGeom>
          </p:spPr>
        </p:pic>
        <p:sp>
          <p:nvSpPr>
            <p:cNvPr id="14" name="TextBox 13">
              <a:extLst>
                <a:ext uri="{FF2B5EF4-FFF2-40B4-BE49-F238E27FC236}">
                  <a16:creationId xmlns:a16="http://schemas.microsoft.com/office/drawing/2014/main" id="{B6C473BD-14C8-6BB4-898C-7E548EBC9190}"/>
                </a:ext>
              </a:extLst>
            </p:cNvPr>
            <p:cNvSpPr txBox="1"/>
            <p:nvPr/>
          </p:nvSpPr>
          <p:spPr>
            <a:xfrm>
              <a:off x="6191250" y="3042333"/>
              <a:ext cx="2029460" cy="293414"/>
            </a:xfrm>
            <a:prstGeom prst="rect">
              <a:avLst/>
            </a:prstGeom>
            <a:noFill/>
          </p:spPr>
          <p:txBody>
            <a:bodyPr wrap="square" rtlCol="0">
              <a:spAutoFit/>
            </a:bodyPr>
            <a:lstStyle/>
            <a:p>
              <a:pPr algn="ctr">
                <a:lnSpc>
                  <a:spcPct val="150000"/>
                </a:lnSpc>
              </a:pPr>
              <a:r>
                <a:rPr lang="en-US" altLang="ko-KR" sz="1000" b="1" dirty="0"/>
                <a:t>Original image</a:t>
              </a:r>
            </a:p>
          </p:txBody>
        </p:sp>
        <p:sp>
          <p:nvSpPr>
            <p:cNvPr id="15" name="TextBox 14">
              <a:extLst>
                <a:ext uri="{FF2B5EF4-FFF2-40B4-BE49-F238E27FC236}">
                  <a16:creationId xmlns:a16="http://schemas.microsoft.com/office/drawing/2014/main" id="{FD27CDAB-5E40-ECBD-776F-645E5FBBED32}"/>
                </a:ext>
              </a:extLst>
            </p:cNvPr>
            <p:cNvSpPr txBox="1"/>
            <p:nvPr/>
          </p:nvSpPr>
          <p:spPr>
            <a:xfrm>
              <a:off x="8178803" y="3062654"/>
              <a:ext cx="1950718" cy="293414"/>
            </a:xfrm>
            <a:prstGeom prst="rect">
              <a:avLst/>
            </a:prstGeom>
            <a:noFill/>
          </p:spPr>
          <p:txBody>
            <a:bodyPr wrap="square" rtlCol="0">
              <a:spAutoFit/>
            </a:bodyPr>
            <a:lstStyle/>
            <a:p>
              <a:pPr algn="ctr">
                <a:lnSpc>
                  <a:spcPct val="150000"/>
                </a:lnSpc>
              </a:pPr>
              <a:r>
                <a:rPr lang="en-US" altLang="ko-KR" sz="1000" b="1" dirty="0"/>
                <a:t>Ground truth</a:t>
              </a:r>
            </a:p>
          </p:txBody>
        </p:sp>
        <p:sp>
          <p:nvSpPr>
            <p:cNvPr id="16" name="TextBox 15">
              <a:extLst>
                <a:ext uri="{FF2B5EF4-FFF2-40B4-BE49-F238E27FC236}">
                  <a16:creationId xmlns:a16="http://schemas.microsoft.com/office/drawing/2014/main" id="{48E678D3-9C5D-8E1E-2907-5B0F3B403CCF}"/>
                </a:ext>
              </a:extLst>
            </p:cNvPr>
            <p:cNvSpPr txBox="1"/>
            <p:nvPr/>
          </p:nvSpPr>
          <p:spPr>
            <a:xfrm>
              <a:off x="10129521" y="3058158"/>
              <a:ext cx="1950719" cy="293414"/>
            </a:xfrm>
            <a:prstGeom prst="rect">
              <a:avLst/>
            </a:prstGeom>
            <a:noFill/>
          </p:spPr>
          <p:txBody>
            <a:bodyPr wrap="square" rtlCol="0">
              <a:spAutoFit/>
            </a:bodyPr>
            <a:lstStyle/>
            <a:p>
              <a:pPr algn="ctr">
                <a:lnSpc>
                  <a:spcPct val="150000"/>
                </a:lnSpc>
              </a:pPr>
              <a:r>
                <a:rPr lang="en-US" altLang="ko-KR" sz="1000" b="1" dirty="0"/>
                <a:t>Predicted mask</a:t>
              </a:r>
            </a:p>
          </p:txBody>
        </p:sp>
      </p:grpSp>
      <p:sp>
        <p:nvSpPr>
          <p:cNvPr id="18" name="TextBox 17">
            <a:extLst>
              <a:ext uri="{FF2B5EF4-FFF2-40B4-BE49-F238E27FC236}">
                <a16:creationId xmlns:a16="http://schemas.microsoft.com/office/drawing/2014/main" id="{EA94A069-F74A-02F2-D92D-84FFC635CF23}"/>
              </a:ext>
            </a:extLst>
          </p:cNvPr>
          <p:cNvSpPr txBox="1"/>
          <p:nvPr/>
        </p:nvSpPr>
        <p:spPr>
          <a:xfrm>
            <a:off x="6052819" y="1273874"/>
            <a:ext cx="5315074" cy="353751"/>
          </a:xfrm>
          <a:prstGeom prst="rect">
            <a:avLst/>
          </a:prstGeom>
          <a:noFill/>
        </p:spPr>
        <p:txBody>
          <a:bodyPr wrap="square" rtlCol="0">
            <a:spAutoFit/>
          </a:bodyPr>
          <a:lstStyle/>
          <a:p>
            <a:pPr>
              <a:lnSpc>
                <a:spcPct val="150000"/>
              </a:lnSpc>
            </a:pPr>
            <a:r>
              <a:rPr lang="en-US" altLang="ko-KR" sz="1300" b="1" dirty="0"/>
              <a:t>[ Prediction example: Broken large class ]</a:t>
            </a:r>
          </a:p>
        </p:txBody>
      </p:sp>
      <p:sp>
        <p:nvSpPr>
          <p:cNvPr id="19" name="TextBox 18">
            <a:extLst>
              <a:ext uri="{FF2B5EF4-FFF2-40B4-BE49-F238E27FC236}">
                <a16:creationId xmlns:a16="http://schemas.microsoft.com/office/drawing/2014/main" id="{5D8D9947-D9ED-1903-F12B-D51C9C6CF5AE}"/>
              </a:ext>
            </a:extLst>
          </p:cNvPr>
          <p:cNvSpPr txBox="1"/>
          <p:nvPr/>
        </p:nvSpPr>
        <p:spPr>
          <a:xfrm>
            <a:off x="6191250" y="3564932"/>
            <a:ext cx="5715112" cy="887615"/>
          </a:xfrm>
          <a:prstGeom prst="rect">
            <a:avLst/>
          </a:prstGeom>
          <a:noFill/>
        </p:spPr>
        <p:txBody>
          <a:bodyPr wrap="square" rtlCol="0">
            <a:spAutoFit/>
          </a:bodyPr>
          <a:lstStyle/>
          <a:p>
            <a:pPr marL="228600" indent="-228600">
              <a:lnSpc>
                <a:spcPct val="150000"/>
              </a:lnSpc>
              <a:buAutoNum type="arabicParenR"/>
            </a:pPr>
            <a:r>
              <a:rPr lang="en-US" altLang="ko-KR" sz="1200" dirty="0"/>
              <a:t>Get binary image of predicted mask using TPR-FPR curve</a:t>
            </a:r>
          </a:p>
          <a:p>
            <a:pPr marL="228600" indent="-228600">
              <a:lnSpc>
                <a:spcPct val="150000"/>
              </a:lnSpc>
              <a:buAutoNum type="arabicParenR"/>
            </a:pPr>
            <a:r>
              <a:rPr lang="en-US" altLang="ko-KR" sz="1200" dirty="0"/>
              <a:t>Find optimal threshold value</a:t>
            </a:r>
          </a:p>
          <a:p>
            <a:pPr marL="228600" indent="-228600">
              <a:lnSpc>
                <a:spcPct val="150000"/>
              </a:lnSpc>
              <a:buAutoNum type="arabicParenR"/>
            </a:pPr>
            <a:r>
              <a:rPr lang="en-US" altLang="ko-KR" sz="1200" dirty="0"/>
              <a:t>Pixel-wise comparison between </a:t>
            </a:r>
            <a:r>
              <a:rPr lang="en-US" altLang="ko-KR" sz="1200" b="1" dirty="0"/>
              <a:t>ground truth </a:t>
            </a:r>
            <a:r>
              <a:rPr lang="en-US" altLang="ko-KR" sz="1200" dirty="0"/>
              <a:t>and </a:t>
            </a:r>
            <a:r>
              <a:rPr lang="en-US" altLang="ko-KR" sz="1200" b="1" dirty="0"/>
              <a:t>predicted mask</a:t>
            </a:r>
          </a:p>
        </p:txBody>
      </p:sp>
      <p:sp>
        <p:nvSpPr>
          <p:cNvPr id="20" name="TextBox 19">
            <a:extLst>
              <a:ext uri="{FF2B5EF4-FFF2-40B4-BE49-F238E27FC236}">
                <a16:creationId xmlns:a16="http://schemas.microsoft.com/office/drawing/2014/main" id="{903A5A44-4419-164F-0874-93419809CF79}"/>
              </a:ext>
            </a:extLst>
          </p:cNvPr>
          <p:cNvSpPr txBox="1"/>
          <p:nvPr/>
        </p:nvSpPr>
        <p:spPr>
          <a:xfrm>
            <a:off x="6124628" y="4477208"/>
            <a:ext cx="5315074" cy="393954"/>
          </a:xfrm>
          <a:prstGeom prst="rect">
            <a:avLst/>
          </a:prstGeom>
          <a:noFill/>
        </p:spPr>
        <p:txBody>
          <a:bodyPr wrap="square" rtlCol="0">
            <a:spAutoFit/>
          </a:bodyPr>
          <a:lstStyle/>
          <a:p>
            <a:pPr>
              <a:lnSpc>
                <a:spcPct val="150000"/>
              </a:lnSpc>
            </a:pPr>
            <a:r>
              <a:rPr lang="en-US" altLang="ko-KR" sz="1500" b="1" dirty="0"/>
              <a:t>[ Performance evaluation ]</a:t>
            </a:r>
          </a:p>
        </p:txBody>
      </p:sp>
      <p:graphicFrame>
        <p:nvGraphicFramePr>
          <p:cNvPr id="21" name="표 20">
            <a:extLst>
              <a:ext uri="{FF2B5EF4-FFF2-40B4-BE49-F238E27FC236}">
                <a16:creationId xmlns:a16="http://schemas.microsoft.com/office/drawing/2014/main" id="{72C7C34E-9F88-59A5-FF19-285B573FD16A}"/>
              </a:ext>
            </a:extLst>
          </p:cNvPr>
          <p:cNvGraphicFramePr>
            <a:graphicFrameLocks noGrp="1"/>
          </p:cNvGraphicFramePr>
          <p:nvPr>
            <p:extLst>
              <p:ext uri="{D42A27DB-BD31-4B8C-83A1-F6EECF244321}">
                <p14:modId xmlns:p14="http://schemas.microsoft.com/office/powerpoint/2010/main" val="1624680674"/>
              </p:ext>
            </p:extLst>
          </p:nvPr>
        </p:nvGraphicFramePr>
        <p:xfrm>
          <a:off x="6197530" y="4926535"/>
          <a:ext cx="4562118" cy="1213776"/>
        </p:xfrm>
        <a:graphic>
          <a:graphicData uri="http://schemas.openxmlformats.org/drawingml/2006/table">
            <a:tbl>
              <a:tblPr firstRow="1" bandRow="1">
                <a:tableStyleId>{5940675A-B579-460E-94D1-54222C63F5DA}</a:tableStyleId>
              </a:tblPr>
              <a:tblGrid>
                <a:gridCol w="2281059">
                  <a:extLst>
                    <a:ext uri="{9D8B030D-6E8A-4147-A177-3AD203B41FA5}">
                      <a16:colId xmlns:a16="http://schemas.microsoft.com/office/drawing/2014/main" val="1847154298"/>
                    </a:ext>
                  </a:extLst>
                </a:gridCol>
                <a:gridCol w="2281059">
                  <a:extLst>
                    <a:ext uri="{9D8B030D-6E8A-4147-A177-3AD203B41FA5}">
                      <a16:colId xmlns:a16="http://schemas.microsoft.com/office/drawing/2014/main" val="900065438"/>
                    </a:ext>
                  </a:extLst>
                </a:gridCol>
              </a:tblGrid>
              <a:tr h="404592">
                <a:tc>
                  <a:txBody>
                    <a:bodyPr/>
                    <a:lstStyle/>
                    <a:p>
                      <a:pPr algn="ctr" latinLnBrk="1"/>
                      <a:r>
                        <a:rPr lang="en-US" altLang="ko-KR" sz="1300" b="1" dirty="0"/>
                        <a:t>Task</a:t>
                      </a:r>
                      <a:endParaRPr lang="ko-KR" altLang="en-US" sz="1300" b="1" dirty="0"/>
                    </a:p>
                  </a:txBody>
                  <a:tcPr anchor="ctr">
                    <a:solidFill>
                      <a:schemeClr val="bg2"/>
                    </a:solidFill>
                  </a:tcPr>
                </a:tc>
                <a:tc>
                  <a:txBody>
                    <a:bodyPr/>
                    <a:lstStyle/>
                    <a:p>
                      <a:pPr algn="ctr" latinLnBrk="1"/>
                      <a:r>
                        <a:rPr lang="en-US" altLang="ko-KR" sz="1300" b="1" dirty="0"/>
                        <a:t>Average [%]</a:t>
                      </a:r>
                      <a:endParaRPr lang="ko-KR" altLang="en-US" sz="1300" b="1" dirty="0"/>
                    </a:p>
                  </a:txBody>
                  <a:tcPr anchor="ctr">
                    <a:solidFill>
                      <a:schemeClr val="bg2"/>
                    </a:solidFill>
                  </a:tcPr>
                </a:tc>
                <a:extLst>
                  <a:ext uri="{0D108BD9-81ED-4DB2-BD59-A6C34878D82A}">
                    <a16:rowId xmlns:a16="http://schemas.microsoft.com/office/drawing/2014/main" val="728024623"/>
                  </a:ext>
                </a:extLst>
              </a:tr>
              <a:tr h="404592">
                <a:tc>
                  <a:txBody>
                    <a:bodyPr/>
                    <a:lstStyle/>
                    <a:p>
                      <a:pPr algn="ctr" latinLnBrk="1"/>
                      <a:r>
                        <a:rPr lang="en-US" altLang="ko-KR" sz="1300" b="1" dirty="0"/>
                        <a:t>Classification</a:t>
                      </a:r>
                      <a:endParaRPr lang="ko-KR" altLang="en-US" sz="1300" b="1" dirty="0"/>
                    </a:p>
                  </a:txBody>
                  <a:tcPr anchor="ctr">
                    <a:solidFill>
                      <a:schemeClr val="bg2"/>
                    </a:solidFill>
                  </a:tcPr>
                </a:tc>
                <a:tc>
                  <a:txBody>
                    <a:bodyPr/>
                    <a:lstStyle/>
                    <a:p>
                      <a:pPr algn="ctr" latinLnBrk="1"/>
                      <a:r>
                        <a:rPr lang="en-US" altLang="ko-KR" sz="1300" dirty="0"/>
                        <a:t>97.62</a:t>
                      </a:r>
                      <a:endParaRPr lang="ko-KR" altLang="en-US" sz="1300" dirty="0"/>
                    </a:p>
                  </a:txBody>
                  <a:tcPr anchor="ctr"/>
                </a:tc>
                <a:extLst>
                  <a:ext uri="{0D108BD9-81ED-4DB2-BD59-A6C34878D82A}">
                    <a16:rowId xmlns:a16="http://schemas.microsoft.com/office/drawing/2014/main" val="1507864086"/>
                  </a:ext>
                </a:extLst>
              </a:tr>
              <a:tr h="404592">
                <a:tc>
                  <a:txBody>
                    <a:bodyPr/>
                    <a:lstStyle/>
                    <a:p>
                      <a:pPr algn="ctr" latinLnBrk="1"/>
                      <a:r>
                        <a:rPr lang="en-US" altLang="ko-KR" sz="1300" b="1" dirty="0"/>
                        <a:t>Pixel AUROC</a:t>
                      </a:r>
                      <a:endParaRPr lang="ko-KR" altLang="en-US" sz="1300" b="1" dirty="0"/>
                    </a:p>
                  </a:txBody>
                  <a:tcPr anchor="ctr">
                    <a:solidFill>
                      <a:schemeClr val="bg2"/>
                    </a:solidFill>
                  </a:tcPr>
                </a:tc>
                <a:tc>
                  <a:txBody>
                    <a:bodyPr/>
                    <a:lstStyle/>
                    <a:p>
                      <a:pPr algn="ctr" latinLnBrk="1"/>
                      <a:r>
                        <a:rPr lang="en-US" altLang="ko-KR" sz="1300" dirty="0"/>
                        <a:t>93.88</a:t>
                      </a:r>
                      <a:endParaRPr lang="ko-KR" altLang="en-US" sz="1300" dirty="0"/>
                    </a:p>
                  </a:txBody>
                  <a:tcPr anchor="ctr"/>
                </a:tc>
                <a:extLst>
                  <a:ext uri="{0D108BD9-81ED-4DB2-BD59-A6C34878D82A}">
                    <a16:rowId xmlns:a16="http://schemas.microsoft.com/office/drawing/2014/main" val="2441895479"/>
                  </a:ext>
                </a:extLst>
              </a:tr>
            </a:tbl>
          </a:graphicData>
        </a:graphic>
      </p:graphicFrame>
    </p:spTree>
    <p:extLst>
      <p:ext uri="{BB962C8B-B14F-4D97-AF65-F5344CB8AC3E}">
        <p14:creationId xmlns:p14="http://schemas.microsoft.com/office/powerpoint/2010/main" val="376024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그림 38">
            <a:extLst>
              <a:ext uri="{FF2B5EF4-FFF2-40B4-BE49-F238E27FC236}">
                <a16:creationId xmlns:a16="http://schemas.microsoft.com/office/drawing/2014/main" id="{9BF1A6B7-F3A5-FA8F-724C-14FDE2BDCF55}"/>
              </a:ext>
            </a:extLst>
          </p:cNvPr>
          <p:cNvPicPr>
            <a:picLocks noChangeAspect="1"/>
          </p:cNvPicPr>
          <p:nvPr/>
        </p:nvPicPr>
        <p:blipFill>
          <a:blip r:embed="rId3"/>
          <a:stretch>
            <a:fillRect/>
          </a:stretch>
        </p:blipFill>
        <p:spPr>
          <a:xfrm>
            <a:off x="7702563" y="1342824"/>
            <a:ext cx="2802646" cy="2206528"/>
          </a:xfrm>
          <a:prstGeom prst="rect">
            <a:avLst/>
          </a:prstGeom>
        </p:spPr>
      </p:pic>
      <p:sp>
        <p:nvSpPr>
          <p:cNvPr id="3" name="AutoShape 2">
            <a:extLst>
              <a:ext uri="{FF2B5EF4-FFF2-40B4-BE49-F238E27FC236}">
                <a16:creationId xmlns:a16="http://schemas.microsoft.com/office/drawing/2014/main" id="{ADF46A05-55A1-6F47-712B-DAEDA77EDE31}"/>
              </a:ext>
            </a:extLst>
          </p:cNvPr>
          <p:cNvSpPr>
            <a:spLocks noChangeArrowheads="1"/>
          </p:cNvSpPr>
          <p:nvPr/>
        </p:nvSpPr>
        <p:spPr bwMode="auto">
          <a:xfrm>
            <a:off x="254053" y="861297"/>
            <a:ext cx="2708222" cy="380160"/>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5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DRAEM</a:t>
            </a:r>
          </a:p>
        </p:txBody>
      </p:sp>
      <p:sp>
        <p:nvSpPr>
          <p:cNvPr id="4" name="TextBox 3">
            <a:extLst>
              <a:ext uri="{FF2B5EF4-FFF2-40B4-BE49-F238E27FC236}">
                <a16:creationId xmlns:a16="http://schemas.microsoft.com/office/drawing/2014/main" id="{40C08A0B-3390-856B-2F80-BE9CAAEF1F70}"/>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Model application (</a:t>
            </a:r>
            <a:r>
              <a:rPr lang="en-US" altLang="ko-KR" sz="2400"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MVTec</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dataset)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2" name="그룹 1">
            <a:extLst>
              <a:ext uri="{FF2B5EF4-FFF2-40B4-BE49-F238E27FC236}">
                <a16:creationId xmlns:a16="http://schemas.microsoft.com/office/drawing/2014/main" id="{1F499332-2FCF-73CC-957F-F29A2278AD4C}"/>
              </a:ext>
            </a:extLst>
          </p:cNvPr>
          <p:cNvGrpSpPr/>
          <p:nvPr/>
        </p:nvGrpSpPr>
        <p:grpSpPr>
          <a:xfrm>
            <a:off x="284913" y="1314155"/>
            <a:ext cx="7135063" cy="2114845"/>
            <a:chOff x="284913" y="1314155"/>
            <a:chExt cx="7135063" cy="2114845"/>
          </a:xfrm>
        </p:grpSpPr>
        <p:pic>
          <p:nvPicPr>
            <p:cNvPr id="8" name="그림 7">
              <a:extLst>
                <a:ext uri="{FF2B5EF4-FFF2-40B4-BE49-F238E27FC236}">
                  <a16:creationId xmlns:a16="http://schemas.microsoft.com/office/drawing/2014/main" id="{32A24625-B9CB-B287-75F1-C45FEDF91195}"/>
                </a:ext>
              </a:extLst>
            </p:cNvPr>
            <p:cNvPicPr>
              <a:picLocks noChangeAspect="1"/>
            </p:cNvPicPr>
            <p:nvPr/>
          </p:nvPicPr>
          <p:blipFill>
            <a:blip r:embed="rId4"/>
            <a:stretch>
              <a:fillRect/>
            </a:stretch>
          </p:blipFill>
          <p:spPr>
            <a:xfrm>
              <a:off x="284914" y="1314155"/>
              <a:ext cx="7135062" cy="2114845"/>
            </a:xfrm>
            <a:prstGeom prst="rect">
              <a:avLst/>
            </a:prstGeom>
          </p:spPr>
        </p:pic>
        <p:sp>
          <p:nvSpPr>
            <p:cNvPr id="9" name="직사각형 8">
              <a:extLst>
                <a:ext uri="{FF2B5EF4-FFF2-40B4-BE49-F238E27FC236}">
                  <a16:creationId xmlns:a16="http://schemas.microsoft.com/office/drawing/2014/main" id="{3DBD6967-CD4D-41C5-5B1D-4A163FF5A03D}"/>
                </a:ext>
              </a:extLst>
            </p:cNvPr>
            <p:cNvSpPr/>
            <p:nvPr/>
          </p:nvSpPr>
          <p:spPr>
            <a:xfrm>
              <a:off x="284913" y="1371305"/>
              <a:ext cx="3972762" cy="1219495"/>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Box 9">
            <a:extLst>
              <a:ext uri="{FF2B5EF4-FFF2-40B4-BE49-F238E27FC236}">
                <a16:creationId xmlns:a16="http://schemas.microsoft.com/office/drawing/2014/main" id="{D65D042D-3461-0562-1F89-FE12156B9147}"/>
              </a:ext>
            </a:extLst>
          </p:cNvPr>
          <p:cNvSpPr txBox="1"/>
          <p:nvPr/>
        </p:nvSpPr>
        <p:spPr>
          <a:xfrm>
            <a:off x="263781" y="3485785"/>
            <a:ext cx="5315074" cy="353751"/>
          </a:xfrm>
          <a:prstGeom prst="rect">
            <a:avLst/>
          </a:prstGeom>
          <a:noFill/>
        </p:spPr>
        <p:txBody>
          <a:bodyPr wrap="square" rtlCol="0">
            <a:spAutoFit/>
          </a:bodyPr>
          <a:lstStyle/>
          <a:p>
            <a:pPr>
              <a:lnSpc>
                <a:spcPct val="150000"/>
              </a:lnSpc>
            </a:pPr>
            <a:r>
              <a:rPr lang="en-US" altLang="ko-KR" sz="1300" b="1" dirty="0"/>
              <a:t>(2) Reconstructive sub-network </a:t>
            </a:r>
          </a:p>
        </p:txBody>
      </p:sp>
      <p:cxnSp>
        <p:nvCxnSpPr>
          <p:cNvPr id="11" name="직선 연결선 10">
            <a:extLst>
              <a:ext uri="{FF2B5EF4-FFF2-40B4-BE49-F238E27FC236}">
                <a16:creationId xmlns:a16="http://schemas.microsoft.com/office/drawing/2014/main" id="{D9BC4EAA-F981-A719-A92D-07E19D9049F1}"/>
              </a:ext>
            </a:extLst>
          </p:cNvPr>
          <p:cNvCxnSpPr>
            <a:cxnSpLocks/>
          </p:cNvCxnSpPr>
          <p:nvPr/>
        </p:nvCxnSpPr>
        <p:spPr>
          <a:xfrm>
            <a:off x="4415791" y="3497598"/>
            <a:ext cx="0" cy="3055602"/>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CB72A8-21FC-CC61-67CE-04C775F0C2AD}"/>
              </a:ext>
            </a:extLst>
          </p:cNvPr>
          <p:cNvSpPr txBox="1"/>
          <p:nvPr/>
        </p:nvSpPr>
        <p:spPr>
          <a:xfrm>
            <a:off x="4472941" y="3460729"/>
            <a:ext cx="5315074" cy="353751"/>
          </a:xfrm>
          <a:prstGeom prst="rect">
            <a:avLst/>
          </a:prstGeom>
          <a:noFill/>
        </p:spPr>
        <p:txBody>
          <a:bodyPr wrap="square" rtlCol="0">
            <a:spAutoFit/>
          </a:bodyPr>
          <a:lstStyle/>
          <a:p>
            <a:pPr>
              <a:lnSpc>
                <a:spcPct val="150000"/>
              </a:lnSpc>
            </a:pPr>
            <a:r>
              <a:rPr lang="en-US" altLang="ko-KR" sz="1300" b="1" dirty="0"/>
              <a:t>(3) Discriminative sub-network </a:t>
            </a:r>
          </a:p>
        </p:txBody>
      </p:sp>
      <p:sp>
        <p:nvSpPr>
          <p:cNvPr id="15" name="직사각형 14">
            <a:extLst>
              <a:ext uri="{FF2B5EF4-FFF2-40B4-BE49-F238E27FC236}">
                <a16:creationId xmlns:a16="http://schemas.microsoft.com/office/drawing/2014/main" id="{7B6BC892-82C6-3E5F-7767-C44BE2598D67}"/>
              </a:ext>
            </a:extLst>
          </p:cNvPr>
          <p:cNvSpPr/>
          <p:nvPr/>
        </p:nvSpPr>
        <p:spPr>
          <a:xfrm>
            <a:off x="308898" y="3558849"/>
            <a:ext cx="2586403" cy="296960"/>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C61CE8FF-3CFF-69C0-6C55-DBADB45E64E7}"/>
              </a:ext>
            </a:extLst>
          </p:cNvPr>
          <p:cNvSpPr/>
          <p:nvPr/>
        </p:nvSpPr>
        <p:spPr>
          <a:xfrm>
            <a:off x="2504238" y="1409405"/>
            <a:ext cx="3972762" cy="1219495"/>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48669CF-3011-B313-D8B7-88317F8B1F73}"/>
              </a:ext>
            </a:extLst>
          </p:cNvPr>
          <p:cNvSpPr/>
          <p:nvPr/>
        </p:nvSpPr>
        <p:spPr>
          <a:xfrm>
            <a:off x="4510172" y="3515026"/>
            <a:ext cx="2589173" cy="330242"/>
          </a:xfrm>
          <a:prstGeom prst="rect">
            <a:avLst/>
          </a:prstGeom>
          <a:noFill/>
          <a:ln w="127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93954E-1CAC-0027-D3E6-D2457FD9334B}"/>
                  </a:ext>
                </a:extLst>
              </p:cNvPr>
              <p:cNvSpPr txBox="1"/>
              <p:nvPr/>
            </p:nvSpPr>
            <p:spPr>
              <a:xfrm>
                <a:off x="301106" y="3867150"/>
                <a:ext cx="4819534" cy="22726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1200" dirty="0"/>
                  <a:t>Network input: Generated anomaly image</a:t>
                </a:r>
              </a:p>
              <a:p>
                <a:pPr marL="171450" indent="-171450">
                  <a:lnSpc>
                    <a:spcPct val="150000"/>
                  </a:lnSpc>
                  <a:buFont typeface="Arial" panose="020B0604020202020204" pitchFamily="34" charset="0"/>
                  <a:buChar char="•"/>
                </a:pPr>
                <a:r>
                  <a:rPr lang="en-US" altLang="ko-KR" sz="1200" dirty="0"/>
                  <a:t>Network output: Reconstructed normal image</a:t>
                </a:r>
              </a:p>
              <a:p>
                <a:pPr marL="171450" indent="-171450">
                  <a:lnSpc>
                    <a:spcPct val="150000"/>
                  </a:lnSpc>
                  <a:buFont typeface="Arial" panose="020B0604020202020204" pitchFamily="34" charset="0"/>
                  <a:buChar char="•"/>
                </a:pPr>
                <a:r>
                  <a:rPr lang="en-US" altLang="ko-KR" sz="1200" dirty="0"/>
                  <a:t>Purpose: Reconstruct anomaly image to normal image</a:t>
                </a:r>
              </a:p>
              <a:p>
                <a:pPr marL="171450" indent="-171450">
                  <a:lnSpc>
                    <a:spcPct val="150000"/>
                  </a:lnSpc>
                  <a:buFont typeface="Arial" panose="020B0604020202020204" pitchFamily="34" charset="0"/>
                  <a:buChar char="•"/>
                </a:pPr>
                <a:r>
                  <a:rPr lang="en-US" altLang="ko-KR" sz="1200" dirty="0"/>
                  <a:t>Loss definition</a:t>
                </a:r>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𝐼</m:t>
                        </m:r>
                      </m:e>
                      <m:sub>
                        <m:r>
                          <a:rPr lang="en-US" altLang="ko-KR" sz="1200" b="0" i="1" smtClean="0">
                            <a:latin typeface="Cambria Math" panose="02040503050406030204" pitchFamily="18" charset="0"/>
                          </a:rPr>
                          <m:t>𝑟</m:t>
                        </m:r>
                      </m:sub>
                    </m:sSub>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𝑅𝑒𝑐𝑜𝑛𝑠𝑡𝑟𝑢𝑐𝑡𝑒𝑑</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𝑖𝑚𝑎𝑔𝑒</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𝐼</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𝑂𝑟𝑖𝑔𝑖𝑛𝑎𝑙</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𝑖𝑚𝑎𝑔𝑒</m:t>
                    </m:r>
                  </m:oMath>
                </a14:m>
                <a:endParaRPr lang="en-US" altLang="ko-KR" sz="1200" dirty="0"/>
              </a:p>
              <a:p>
                <a:pPr marL="171450" indent="-171450">
                  <a:lnSpc>
                    <a:spcPct val="150000"/>
                  </a:lnSpc>
                  <a:buFont typeface="Arial" panose="020B0604020202020204" pitchFamily="34" charset="0"/>
                  <a:buChar char="•"/>
                </a:pPr>
                <a14:m>
                  <m:oMath xmlns:m="http://schemas.openxmlformats.org/officeDocument/2006/math">
                    <m:r>
                      <a:rPr lang="en-US" altLang="ko-KR" sz="1200" b="0" i="1" smtClean="0">
                        <a:latin typeface="Cambria Math" panose="02040503050406030204" pitchFamily="18" charset="0"/>
                      </a:rPr>
                      <m:t>𝐿𝑎𝑚𝑏𝑑𝑎</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𝑙𝑜𝑠𝑠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𝑏𝑎𝑙𝑎𝑛𝑐𝑖𝑛𝑔</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h𝑦𝑝𝑒𝑟</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𝑝𝑎𝑟𝑎𝑚𝑒𝑡𝑒𝑟</m:t>
                    </m:r>
                  </m:oMath>
                </a14:m>
                <a:endParaRPr lang="ko-KR" altLang="en-US" sz="1200" dirty="0"/>
              </a:p>
            </p:txBody>
          </p:sp>
        </mc:Choice>
        <mc:Fallback xmlns="">
          <p:sp>
            <p:nvSpPr>
              <p:cNvPr id="25" name="TextBox 24">
                <a:extLst>
                  <a:ext uri="{FF2B5EF4-FFF2-40B4-BE49-F238E27FC236}">
                    <a16:creationId xmlns:a16="http://schemas.microsoft.com/office/drawing/2014/main" id="{EB93954E-1CAC-0027-D3E6-D2457FD9334B}"/>
                  </a:ext>
                </a:extLst>
              </p:cNvPr>
              <p:cNvSpPr txBox="1">
                <a:spLocks noRot="1" noChangeAspect="1" noMove="1" noResize="1" noEditPoints="1" noAdjustHandles="1" noChangeArrowheads="1" noChangeShapeType="1" noTextEdit="1"/>
              </p:cNvSpPr>
              <p:nvPr/>
            </p:nvSpPr>
            <p:spPr>
              <a:xfrm>
                <a:off x="301106" y="3867150"/>
                <a:ext cx="4819534" cy="2272610"/>
              </a:xfrm>
              <a:prstGeom prst="rect">
                <a:avLst/>
              </a:prstGeom>
              <a:blipFill>
                <a:blip r:embed="rId5"/>
                <a:stretch>
                  <a:fillRect b="-804"/>
                </a:stretch>
              </a:blipFill>
            </p:spPr>
            <p:txBody>
              <a:bodyPr/>
              <a:lstStyle/>
              <a:p>
                <a:r>
                  <a:rPr lang="ko-KR" altLang="en-US">
                    <a:noFill/>
                  </a:rPr>
                  <a:t> </a:t>
                </a:r>
              </a:p>
            </p:txBody>
          </p:sp>
        </mc:Fallback>
      </mc:AlternateContent>
      <p:pic>
        <p:nvPicPr>
          <p:cNvPr id="30" name="그림 29">
            <a:extLst>
              <a:ext uri="{FF2B5EF4-FFF2-40B4-BE49-F238E27FC236}">
                <a16:creationId xmlns:a16="http://schemas.microsoft.com/office/drawing/2014/main" id="{CB22A102-B00C-D9BC-59B0-0BE39C21C4B4}"/>
              </a:ext>
            </a:extLst>
          </p:cNvPr>
          <p:cNvPicPr>
            <a:picLocks noChangeAspect="1"/>
          </p:cNvPicPr>
          <p:nvPr/>
        </p:nvPicPr>
        <p:blipFill>
          <a:blip r:embed="rId6"/>
          <a:stretch>
            <a:fillRect/>
          </a:stretch>
        </p:blipFill>
        <p:spPr>
          <a:xfrm>
            <a:off x="528935" y="5084534"/>
            <a:ext cx="3134162" cy="352474"/>
          </a:xfrm>
          <a:prstGeom prst="rect">
            <a:avLst/>
          </a:prstGeom>
        </p:spPr>
      </p:pic>
      <p:sp>
        <p:nvSpPr>
          <p:cNvPr id="31" name="직사각형 30">
            <a:extLst>
              <a:ext uri="{FF2B5EF4-FFF2-40B4-BE49-F238E27FC236}">
                <a16:creationId xmlns:a16="http://schemas.microsoft.com/office/drawing/2014/main" id="{44259084-019C-21DF-90FF-B8D851518637}"/>
              </a:ext>
            </a:extLst>
          </p:cNvPr>
          <p:cNvSpPr/>
          <p:nvPr/>
        </p:nvSpPr>
        <p:spPr>
          <a:xfrm>
            <a:off x="500363" y="5094059"/>
            <a:ext cx="3238933" cy="352474"/>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F35CE93-ADAB-F1B0-14A7-EF4D96DC4E76}"/>
                  </a:ext>
                </a:extLst>
              </p:cNvPr>
              <p:cNvSpPr txBox="1"/>
              <p:nvPr/>
            </p:nvSpPr>
            <p:spPr>
              <a:xfrm>
                <a:off x="4490619" y="3825427"/>
                <a:ext cx="4819534" cy="338060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1200" dirty="0"/>
                  <a:t>Network input: Concatenated image</a:t>
                </a:r>
              </a:p>
              <a:p>
                <a:pPr marL="171450" indent="-171450">
                  <a:lnSpc>
                    <a:spcPct val="150000"/>
                  </a:lnSpc>
                  <a:buFont typeface="Arial" panose="020B0604020202020204" pitchFamily="34" charset="0"/>
                  <a:buChar char="•"/>
                </a:pPr>
                <a:r>
                  <a:rPr lang="en-US" altLang="ko-KR" sz="1200" dirty="0"/>
                  <a:t>Loss definition: Focal loss between </a:t>
                </a: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𝑀</m:t>
                        </m:r>
                      </m:e>
                      <m:sub>
                        <m:r>
                          <a:rPr lang="en-US" altLang="ko-KR" sz="1200" b="0" i="1" smtClean="0">
                            <a:latin typeface="Cambria Math" panose="02040503050406030204" pitchFamily="18" charset="0"/>
                          </a:rPr>
                          <m:t>𝑎</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𝑎𝑛𝑑</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𝑀</m:t>
                    </m:r>
                  </m:oMath>
                </a14:m>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𝑀</m:t>
                        </m:r>
                      </m:e>
                      <m:sub>
                        <m:r>
                          <a:rPr lang="en-US" altLang="ko-KR" sz="1200" b="0" i="1" smtClean="0">
                            <a:latin typeface="Cambria Math" panose="02040503050406030204" pitchFamily="18" charset="0"/>
                          </a:rPr>
                          <m:t>𝑎</m:t>
                        </m:r>
                      </m:sub>
                    </m:sSub>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𝐺𝑟𝑜𝑢𝑛𝑑</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𝑡𝑟𝑢𝑡h</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𝑚𝑎𝑠𝑘</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𝑀</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𝑂𝑢𝑡𝑝𝑢𝑡</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𝑚𝑎𝑠𝑘</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𝑜𝑓</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𝑚𝑜𝑑𝑒𝑙</m:t>
                    </m:r>
                  </m:oMath>
                </a14:m>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endParaRPr lang="en-US" altLang="ko-KR" sz="1200" dirty="0"/>
              </a:p>
              <a:p>
                <a:pPr>
                  <a:lnSpc>
                    <a:spcPct val="150000"/>
                  </a:lnSpc>
                </a:pPr>
                <a:endParaRPr lang="ko-KR" altLang="en-US" sz="1200" dirty="0"/>
              </a:p>
            </p:txBody>
          </p:sp>
        </mc:Choice>
        <mc:Fallback xmlns="">
          <p:sp>
            <p:nvSpPr>
              <p:cNvPr id="32" name="TextBox 31">
                <a:extLst>
                  <a:ext uri="{FF2B5EF4-FFF2-40B4-BE49-F238E27FC236}">
                    <a16:creationId xmlns:a16="http://schemas.microsoft.com/office/drawing/2014/main" id="{CF35CE93-ADAB-F1B0-14A7-EF4D96DC4E76}"/>
                  </a:ext>
                </a:extLst>
              </p:cNvPr>
              <p:cNvSpPr txBox="1">
                <a:spLocks noRot="1" noChangeAspect="1" noMove="1" noResize="1" noEditPoints="1" noAdjustHandles="1" noChangeArrowheads="1" noChangeShapeType="1" noTextEdit="1"/>
              </p:cNvSpPr>
              <p:nvPr/>
            </p:nvSpPr>
            <p:spPr>
              <a:xfrm>
                <a:off x="4490619" y="3825427"/>
                <a:ext cx="4819534" cy="3380605"/>
              </a:xfrm>
              <a:prstGeom prst="rect">
                <a:avLst/>
              </a:prstGeom>
              <a:blipFill>
                <a:blip r:embed="rId7"/>
                <a:stretch>
                  <a:fillRect/>
                </a:stretch>
              </a:blipFill>
            </p:spPr>
            <p:txBody>
              <a:bodyPr/>
              <a:lstStyle/>
              <a:p>
                <a:r>
                  <a:rPr lang="ko-KR" altLang="en-US">
                    <a:noFill/>
                  </a:rPr>
                  <a:t> </a:t>
                </a:r>
              </a:p>
            </p:txBody>
          </p:sp>
        </mc:Fallback>
      </mc:AlternateContent>
      <p:pic>
        <p:nvPicPr>
          <p:cNvPr id="33" name="그림 32">
            <a:extLst>
              <a:ext uri="{FF2B5EF4-FFF2-40B4-BE49-F238E27FC236}">
                <a16:creationId xmlns:a16="http://schemas.microsoft.com/office/drawing/2014/main" id="{26F177EF-5FDE-1948-E12B-FD2ED2C14376}"/>
              </a:ext>
            </a:extLst>
          </p:cNvPr>
          <p:cNvPicPr>
            <a:picLocks noChangeAspect="1"/>
          </p:cNvPicPr>
          <p:nvPr/>
        </p:nvPicPr>
        <p:blipFill>
          <a:blip r:embed="rId8"/>
          <a:stretch>
            <a:fillRect/>
          </a:stretch>
        </p:blipFill>
        <p:spPr>
          <a:xfrm>
            <a:off x="4790952" y="4537902"/>
            <a:ext cx="1305048" cy="263484"/>
          </a:xfrm>
          <a:prstGeom prst="rect">
            <a:avLst/>
          </a:prstGeom>
        </p:spPr>
      </p:pic>
      <p:sp>
        <p:nvSpPr>
          <p:cNvPr id="34" name="직사각형 33">
            <a:extLst>
              <a:ext uri="{FF2B5EF4-FFF2-40B4-BE49-F238E27FC236}">
                <a16:creationId xmlns:a16="http://schemas.microsoft.com/office/drawing/2014/main" id="{C9EB6C15-06DE-698F-8E6F-74256DC01882}"/>
              </a:ext>
            </a:extLst>
          </p:cNvPr>
          <p:cNvSpPr/>
          <p:nvPr/>
        </p:nvSpPr>
        <p:spPr>
          <a:xfrm>
            <a:off x="4764287" y="4532170"/>
            <a:ext cx="1362200" cy="297791"/>
          </a:xfrm>
          <a:prstGeom prst="rect">
            <a:avLst/>
          </a:prstGeom>
          <a:noFill/>
          <a:ln w="127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3834DD3-2E2C-5532-7B50-3DB1DC4629A2}"/>
                  </a:ext>
                </a:extLst>
              </p:cNvPr>
              <p:cNvSpPr txBox="1"/>
              <p:nvPr/>
            </p:nvSpPr>
            <p:spPr>
              <a:xfrm>
                <a:off x="8530477" y="4440805"/>
                <a:ext cx="4178131" cy="59766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sz="2000" b="1" i="1" smtClean="0">
                              <a:latin typeface="Cambria Math" panose="02040503050406030204" pitchFamily="18" charset="0"/>
                            </a:rPr>
                          </m:ctrlPr>
                        </m:sSubPr>
                        <m:e>
                          <m:r>
                            <a:rPr lang="en-US" altLang="ko-KR" sz="2000" b="1" i="1" smtClean="0">
                              <a:latin typeface="Cambria Math" panose="02040503050406030204" pitchFamily="18" charset="0"/>
                            </a:rPr>
                            <m:t>𝑳</m:t>
                          </m:r>
                        </m:e>
                        <m:sub>
                          <m:r>
                            <a:rPr lang="en-US" altLang="ko-KR" sz="2000" b="1" i="1" smtClean="0">
                              <a:latin typeface="Cambria Math" panose="02040503050406030204" pitchFamily="18" charset="0"/>
                            </a:rPr>
                            <m:t>𝒕𝒐𝒕𝒂𝒍</m:t>
                          </m:r>
                        </m:sub>
                      </m:sSub>
                      <m:r>
                        <a:rPr lang="en-US" altLang="ko-KR" sz="2000" b="1" i="1" smtClean="0">
                          <a:latin typeface="Cambria Math" panose="02040503050406030204" pitchFamily="18" charset="0"/>
                        </a:rPr>
                        <m:t>=</m:t>
                      </m:r>
                      <m:sSub>
                        <m:sSubPr>
                          <m:ctrlPr>
                            <a:rPr lang="en-US" altLang="ko-KR" sz="2000" b="1" i="1" smtClean="0">
                              <a:latin typeface="Cambria Math" panose="02040503050406030204" pitchFamily="18" charset="0"/>
                            </a:rPr>
                          </m:ctrlPr>
                        </m:sSubPr>
                        <m:e>
                          <m:r>
                            <a:rPr lang="en-US" altLang="ko-KR" sz="2000" b="1" i="1" smtClean="0">
                              <a:latin typeface="Cambria Math" panose="02040503050406030204" pitchFamily="18" charset="0"/>
                            </a:rPr>
                            <m:t>𝑳</m:t>
                          </m:r>
                        </m:e>
                        <m:sub>
                          <m:r>
                            <a:rPr lang="en-US" altLang="ko-KR" sz="2000" b="1" i="1" smtClean="0">
                              <a:latin typeface="Cambria Math" panose="02040503050406030204" pitchFamily="18" charset="0"/>
                            </a:rPr>
                            <m:t>𝒓𝒆𝒄</m:t>
                          </m:r>
                        </m:sub>
                      </m:sSub>
                      <m:r>
                        <a:rPr lang="en-US" altLang="ko-KR" sz="2000" b="1" i="1" smtClean="0">
                          <a:latin typeface="Cambria Math" panose="02040503050406030204" pitchFamily="18" charset="0"/>
                        </a:rPr>
                        <m:t>+</m:t>
                      </m:r>
                      <m:sSub>
                        <m:sSubPr>
                          <m:ctrlPr>
                            <a:rPr lang="en-US" altLang="ko-KR" sz="2000" b="1" i="1">
                              <a:latin typeface="Cambria Math" panose="02040503050406030204" pitchFamily="18" charset="0"/>
                            </a:rPr>
                          </m:ctrlPr>
                        </m:sSubPr>
                        <m:e>
                          <m:r>
                            <a:rPr lang="en-US" altLang="ko-KR" sz="2000" b="1" i="1">
                              <a:latin typeface="Cambria Math" panose="02040503050406030204" pitchFamily="18" charset="0"/>
                            </a:rPr>
                            <m:t>𝑳</m:t>
                          </m:r>
                        </m:e>
                        <m:sub>
                          <m:r>
                            <a:rPr lang="en-US" altLang="ko-KR" sz="2000" b="1" i="1">
                              <a:latin typeface="Cambria Math" panose="02040503050406030204" pitchFamily="18" charset="0"/>
                            </a:rPr>
                            <m:t>𝒔𝒆𝒈</m:t>
                          </m:r>
                        </m:sub>
                      </m:sSub>
                    </m:oMath>
                  </m:oMathPara>
                </a14:m>
                <a:endParaRPr lang="en-US" altLang="ko-KR" sz="2000" b="1" dirty="0"/>
              </a:p>
            </p:txBody>
          </p:sp>
        </mc:Choice>
        <mc:Fallback xmlns="">
          <p:sp>
            <p:nvSpPr>
              <p:cNvPr id="36" name="TextBox 35">
                <a:extLst>
                  <a:ext uri="{FF2B5EF4-FFF2-40B4-BE49-F238E27FC236}">
                    <a16:creationId xmlns:a16="http://schemas.microsoft.com/office/drawing/2014/main" id="{53834DD3-2E2C-5532-7B50-3DB1DC4629A2}"/>
                  </a:ext>
                </a:extLst>
              </p:cNvPr>
              <p:cNvSpPr txBox="1">
                <a:spLocks noRot="1" noChangeAspect="1" noMove="1" noResize="1" noEditPoints="1" noAdjustHandles="1" noChangeArrowheads="1" noChangeShapeType="1" noTextEdit="1"/>
              </p:cNvSpPr>
              <p:nvPr/>
            </p:nvSpPr>
            <p:spPr>
              <a:xfrm>
                <a:off x="8530477" y="4440805"/>
                <a:ext cx="4178131" cy="597664"/>
              </a:xfrm>
              <a:prstGeom prst="rect">
                <a:avLst/>
              </a:prstGeom>
              <a:blipFill>
                <a:blip r:embed="rId9"/>
                <a:stretch>
                  <a:fillRect/>
                </a:stretch>
              </a:blipFill>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A0A521BB-BC9A-489B-73FF-0F8B47D3E5B2}"/>
              </a:ext>
            </a:extLst>
          </p:cNvPr>
          <p:cNvSpPr txBox="1"/>
          <p:nvPr/>
        </p:nvSpPr>
        <p:spPr>
          <a:xfrm>
            <a:off x="7637862" y="950052"/>
            <a:ext cx="5315074" cy="353751"/>
          </a:xfrm>
          <a:prstGeom prst="rect">
            <a:avLst/>
          </a:prstGeom>
          <a:noFill/>
        </p:spPr>
        <p:txBody>
          <a:bodyPr wrap="square" rtlCol="0">
            <a:spAutoFit/>
          </a:bodyPr>
          <a:lstStyle/>
          <a:p>
            <a:pPr>
              <a:lnSpc>
                <a:spcPct val="150000"/>
              </a:lnSpc>
            </a:pPr>
            <a:r>
              <a:rPr lang="en-US" altLang="ko-KR" sz="1300" b="1" dirty="0"/>
              <a:t>(1) Generating anomalous image</a:t>
            </a:r>
          </a:p>
        </p:txBody>
      </p:sp>
      <mc:AlternateContent xmlns:mc="http://schemas.openxmlformats.org/markup-compatibility/2006" xmlns:a14="http://schemas.microsoft.com/office/drawing/2010/main">
        <mc:Choice Requires="a14">
          <p:sp>
            <p:nvSpPr>
              <p:cNvPr id="35" name="화살표: 오른쪽 34">
                <a:extLst>
                  <a:ext uri="{FF2B5EF4-FFF2-40B4-BE49-F238E27FC236}">
                    <a16:creationId xmlns:a16="http://schemas.microsoft.com/office/drawing/2014/main" id="{C7049D09-AD4A-B891-0C1A-2CC31B8ACEFF}"/>
                  </a:ext>
                </a:extLst>
              </p:cNvPr>
              <p:cNvSpPr/>
              <p:nvPr/>
            </p:nvSpPr>
            <p:spPr>
              <a:xfrm>
                <a:off x="8272799" y="3572765"/>
                <a:ext cx="1084976" cy="2418459"/>
              </a:xfrm>
              <a:prstGeom prst="rightArrow">
                <a:avLst>
                  <a:gd name="adj1" fmla="val 50000"/>
                  <a:gd name="adj2" fmla="val 58744"/>
                </a:avLst>
              </a:prstGeom>
              <a:solidFill>
                <a:schemeClr val="bg2">
                  <a:lumMod val="9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14:m>
                  <m:oMathPara xmlns:m="http://schemas.openxmlformats.org/officeDocument/2006/math">
                    <m:oMathParaPr>
                      <m:jc m:val="centerGroup"/>
                    </m:oMathParaPr>
                    <m:oMath xmlns:m="http://schemas.openxmlformats.org/officeDocument/2006/math">
                      <m:r>
                        <a:rPr lang="en-US" altLang="ko-KR" sz="1500" b="1" i="1" dirty="0" smtClean="0">
                          <a:solidFill>
                            <a:schemeClr val="tx1"/>
                          </a:solidFill>
                          <a:latin typeface="Cambria Math" panose="02040503050406030204" pitchFamily="18" charset="0"/>
                        </a:rPr>
                        <m:t>𝑻𝒐𝒕𝒂𝒍</m:t>
                      </m:r>
                    </m:oMath>
                  </m:oMathPara>
                </a14:m>
                <a:endParaRPr lang="en-US" altLang="ko-KR" sz="1500" b="1" dirty="0">
                  <a:solidFill>
                    <a:schemeClr val="tx1"/>
                  </a:solidFill>
                </a:endParaRPr>
              </a:p>
              <a:p>
                <a:pPr algn="ctr">
                  <a:lnSpc>
                    <a:spcPct val="150000"/>
                  </a:lnSpc>
                </a:pPr>
                <a14:m>
                  <m:oMathPara xmlns:m="http://schemas.openxmlformats.org/officeDocument/2006/math">
                    <m:oMathParaPr>
                      <m:jc m:val="centerGroup"/>
                    </m:oMathParaPr>
                    <m:oMath xmlns:m="http://schemas.openxmlformats.org/officeDocument/2006/math">
                      <m:r>
                        <a:rPr lang="en-US" altLang="ko-KR" sz="1500" b="1" i="1" dirty="0" smtClean="0">
                          <a:solidFill>
                            <a:schemeClr val="tx1"/>
                          </a:solidFill>
                          <a:latin typeface="Cambria Math" panose="02040503050406030204" pitchFamily="18" charset="0"/>
                        </a:rPr>
                        <m:t>𝒍𝒐𝒔𝒔</m:t>
                      </m:r>
                    </m:oMath>
                  </m:oMathPara>
                </a14:m>
                <a:endParaRPr lang="ko-KR" altLang="en-US" sz="1500" b="1" dirty="0">
                  <a:solidFill>
                    <a:schemeClr val="tx1"/>
                  </a:solidFill>
                </a:endParaRPr>
              </a:p>
            </p:txBody>
          </p:sp>
        </mc:Choice>
        <mc:Fallback xmlns="">
          <p:sp>
            <p:nvSpPr>
              <p:cNvPr id="35" name="화살표: 오른쪽 34">
                <a:extLst>
                  <a:ext uri="{FF2B5EF4-FFF2-40B4-BE49-F238E27FC236}">
                    <a16:creationId xmlns:a16="http://schemas.microsoft.com/office/drawing/2014/main" id="{C7049D09-AD4A-B891-0C1A-2CC31B8ACEFF}"/>
                  </a:ext>
                </a:extLst>
              </p:cNvPr>
              <p:cNvSpPr>
                <a:spLocks noRot="1" noChangeAspect="1" noMove="1" noResize="1" noEditPoints="1" noAdjustHandles="1" noChangeArrowheads="1" noChangeShapeType="1" noTextEdit="1"/>
              </p:cNvSpPr>
              <p:nvPr/>
            </p:nvSpPr>
            <p:spPr>
              <a:xfrm>
                <a:off x="8272799" y="3572765"/>
                <a:ext cx="1084976" cy="2418459"/>
              </a:xfrm>
              <a:prstGeom prst="rightArrow">
                <a:avLst>
                  <a:gd name="adj1" fmla="val 50000"/>
                  <a:gd name="adj2" fmla="val 58744"/>
                </a:avLst>
              </a:prstGeom>
              <a:blipFill>
                <a:blip r:embed="rId10"/>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a16="http://schemas.microsoft.com/office/drawing/2014/main" id="{3E6FF3C9-961D-31D3-CBE1-84AE3DF3EF94}"/>
              </a:ext>
            </a:extLst>
          </p:cNvPr>
          <p:cNvSpPr/>
          <p:nvPr/>
        </p:nvSpPr>
        <p:spPr>
          <a:xfrm>
            <a:off x="7702561" y="1016364"/>
            <a:ext cx="2574047" cy="287439"/>
          </a:xfrm>
          <a:prstGeom prst="rect">
            <a:avLst/>
          </a:prstGeom>
          <a:noFill/>
          <a:ln w="1270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solidFill>
            </a:endParaRPr>
          </a:p>
        </p:txBody>
      </p:sp>
      <p:sp>
        <p:nvSpPr>
          <p:cNvPr id="42" name="직사각형 41">
            <a:extLst>
              <a:ext uri="{FF2B5EF4-FFF2-40B4-BE49-F238E27FC236}">
                <a16:creationId xmlns:a16="http://schemas.microsoft.com/office/drawing/2014/main" id="{5922FD0D-A36A-6C1A-67CE-381F91C79660}"/>
              </a:ext>
            </a:extLst>
          </p:cNvPr>
          <p:cNvSpPr/>
          <p:nvPr/>
        </p:nvSpPr>
        <p:spPr>
          <a:xfrm>
            <a:off x="290715" y="1467557"/>
            <a:ext cx="1153621" cy="1081679"/>
          </a:xfrm>
          <a:prstGeom prst="rect">
            <a:avLst/>
          </a:prstGeom>
          <a:noFill/>
          <a:ln w="1905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solidFill>
            </a:endParaRPr>
          </a:p>
        </p:txBody>
      </p:sp>
    </p:spTree>
    <p:extLst>
      <p:ext uri="{BB962C8B-B14F-4D97-AF65-F5344CB8AC3E}">
        <p14:creationId xmlns:p14="http://schemas.microsoft.com/office/powerpoint/2010/main" val="3047787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u6mI3UciUuZyJerjjg5hw"/>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15908</TotalTime>
  <Words>2706</Words>
  <Application>Microsoft Office PowerPoint</Application>
  <PresentationFormat>와이드스크린</PresentationFormat>
  <Paragraphs>301</Paragraphs>
  <Slides>15</Slides>
  <Notes>15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현대하모니 B</vt:lpstr>
      <vt:lpstr>현대하모니 L</vt:lpstr>
      <vt:lpstr>현대하모니 M</vt:lpstr>
      <vt:lpstr>Arial</vt:lpstr>
      <vt:lpstr>Cambria Math</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송태웅</dc:creator>
  <cp:lastModifiedBy>학부생 한민웅</cp:lastModifiedBy>
  <cp:revision>1652</cp:revision>
  <dcterms:created xsi:type="dcterms:W3CDTF">2023-02-24T09:29:18Z</dcterms:created>
  <dcterms:modified xsi:type="dcterms:W3CDTF">2024-06-20T12:17:25Z</dcterms:modified>
</cp:coreProperties>
</file>